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57" r:id="rId4"/>
    <p:sldId id="258" r:id="rId5"/>
    <p:sldId id="260" r:id="rId6"/>
    <p:sldId id="283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75" r:id="rId17"/>
    <p:sldId id="271" r:id="rId18"/>
    <p:sldId id="272" r:id="rId19"/>
    <p:sldId id="270" r:id="rId20"/>
    <p:sldId id="273" r:id="rId21"/>
    <p:sldId id="276" r:id="rId22"/>
    <p:sldId id="277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2"/>
    <p:restoredTop sz="94714"/>
  </p:normalViewPr>
  <p:slideViewPr>
    <p:cSldViewPr snapToGrid="0">
      <p:cViewPr varScale="1">
        <p:scale>
          <a:sx n="198" d="100"/>
          <a:sy n="198" d="100"/>
        </p:scale>
        <p:origin x="2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EA875-FBE8-7048-B74D-DFF5996F5EB0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3DA12-DC24-DB46-A074-A2217E28B8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4140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3DA12-DC24-DB46-A074-A2217E28B8F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267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3DA12-DC24-DB46-A074-A2217E28B8F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66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3DA12-DC24-DB46-A074-A2217E28B8F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43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419B4-14FD-8845-6D8F-8D6CE32D0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C000D5-2B1B-5EEA-27F7-0D5136D91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C36C19-F5C5-950C-4164-F2C6EE61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233A22-DACA-865C-1552-1DACE6E4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9B722-38CE-69E9-B3FC-ABFBD301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745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E9BFA-6136-BADA-90EE-4869BFCD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C6696C-0061-743E-6C72-819ADB41E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5FC30-1BC2-4F6B-EB4B-FF351D59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DF065-D89D-CC73-38E8-6C983AC4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CF991-0EBC-6531-94DA-E27ABABD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448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1623E9-9066-AC28-2B36-FF0A5B8717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93502A-F1B9-74A9-3F66-F5E719397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B35D33-67FC-4185-8169-27D6864A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CC6C9D-1E81-3E22-54E9-60BBE97D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5112E-ABFF-367C-EF3D-1E24EFFC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74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0FEFB-2688-AF9A-463D-51CC2E54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A21E08-B9B1-4872-EFAB-92185E708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E18F1-734B-A5FB-345D-BA56EB9D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AAC208-6242-F2B9-F797-780F14A04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4E2229-3156-82AC-2144-EFE26147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54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A8D3-1564-D9DA-4AA3-08026328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1D9F75-F225-8B9F-0053-88C97A4F2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703FF0-522F-0969-5280-D534A02B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B5B9A-8CA5-584D-E839-296FE82E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B04FBD-FDA2-6057-3C92-868C8C90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95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4E1FA-D029-0C4F-62D2-70615072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0110A-CD7B-8426-2268-3995CE220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59A6AB-C340-3C0C-D6DC-207100332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53DFA6-C2B4-BC1B-9C7C-64A5A302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75D724-A6DA-C8BE-0319-A3D1444D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5B1B4-46CC-3C65-2636-D99FE62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01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EBE76-8C34-7149-ABD4-A32054A4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B2A78B-61BF-32B0-FA78-2C9D77A00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AC1260-E3F0-94DF-F27C-A327757B8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229281-EE47-ABD7-FA57-FC411B3E4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AB69DF-36A2-B3A9-D45C-9C8AB6698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0A6716-27C3-91F5-19B5-A82F7F8D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789E92-D679-26FA-3001-74960EAE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3CA407-BF70-5B71-CD9A-E264E443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34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F7289-D44D-AF4B-3470-C100289D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3B9E1-F8D0-F06D-20B9-FF9088477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002392-7687-798B-9820-2E79CEE4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C1BD64-9B31-24C9-2B6B-9ACAEBD5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94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276AEA-571F-5B47-E468-96ACE1BC8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D431E5-5DE0-1E88-1CEF-845E14CE5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A2199-18EA-38DB-6C80-043D5BF2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15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DFD4F-F09C-03AB-C212-E2711E52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92E31-7C61-BDF4-5910-61A651508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0C4D20-01F0-0438-FE56-824CA475B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1A367F-F9FA-2189-8DFF-6FDF675C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41A8FE-12E2-2012-615B-CDF7D70C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7B715D-CC30-A6F2-6DF7-7FE39438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66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0B006-ED09-D207-342B-163F87C31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F161B3-DF62-AFC1-23E0-2907E6FF8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57D133-BC41-DC50-9F96-850178C02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0949AF-4EAD-D478-D901-CFE8C2FF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696767-9BEF-35F0-F6C0-E60DC37CF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95B702-818B-BF18-1565-CFA12618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400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76A977-CED9-9BB5-7C73-2368E7D3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EBF458-EE22-9D81-40B9-51E0AF440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04DF4F-8070-20C5-994A-C8A9E9E0A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94A940-127E-8E49-B848-296EFF52787C}" type="datetimeFigureOut">
              <a:rPr kumimoji="1" lang="zh-CN" altLang="en-US" smtClean="0"/>
              <a:t>2025/2/19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0E275-133F-9C79-4D24-2F85CAD0E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212252-B60E-3144-19D9-851132A79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41A0ED-C248-2C42-8A9D-8CFA4FF3E5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943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qualcomm.com/bundle/publicresource/topics/80-63442-50/htp_shared_buffer_tutorial.html#using-qnn_htp_mem_shared_buffer-with-qnn-ap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llySophi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github.com/Jellyfish042/RWKV_Othell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40087-7EA4-E060-F514-AB76398F4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zh-CN" i="0" dirty="0">
                <a:solidFill>
                  <a:srgbClr val="000000"/>
                </a:solidFill>
                <a:effectLst/>
                <a:latin typeface="Ubuntu" panose="020F0502020204030204" pitchFamily="34" charset="0"/>
              </a:rPr>
              <a:t>RWKV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Ubuntu" panose="020F0502020204030204" pitchFamily="34" charset="0"/>
              </a:rPr>
              <a:t>在高通和联发科等芯片的推理优化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F276C8-D9A6-A63F-2B5C-BEAC42527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RWKV</a:t>
            </a:r>
            <a:r>
              <a:rPr kumimoji="1" lang="zh-CN" altLang="en-US" dirty="0"/>
              <a:t>社区开发者 </a:t>
            </a:r>
            <a:r>
              <a:rPr kumimoji="1" lang="en-US" altLang="zh-CN" dirty="0"/>
              <a:t>Molly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2025-02-22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36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2ABF3D-95F6-35E4-47B0-6692C74C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2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DE4079-A397-5FEE-DE7B-13D24EC485DA}"/>
              </a:ext>
            </a:extLst>
          </p:cNvPr>
          <p:cNvSpPr txBox="1"/>
          <p:nvPr/>
        </p:nvSpPr>
        <p:spPr>
          <a:xfrm>
            <a:off x="2335194" y="6330162"/>
            <a:ext cx="752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Source: Qualcomm’s Hexagon DSP, and now, NPU – </a:t>
            </a:r>
            <a:r>
              <a:rPr kumimoji="1" lang="en-US" altLang="zh-CN" dirty="0" err="1"/>
              <a:t>chipsandcheese.com</a:t>
            </a:r>
            <a:r>
              <a:rPr kumimoji="1"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86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97D4D-5EE8-7816-C5AA-40FD820C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Hexagon NPU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HMX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048E6F-F281-B42E-CEFA-970F66A1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043"/>
            <a:ext cx="10515600" cy="1797251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HMX</a:t>
            </a:r>
            <a:r>
              <a:rPr kumimoji="1" lang="zh-CN" altLang="en-US" dirty="0"/>
              <a:t>：负责</a:t>
            </a:r>
            <a:r>
              <a:rPr kumimoji="1" lang="en-US" altLang="zh-CN" dirty="0" err="1"/>
              <a:t>MatMul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Conv</a:t>
            </a:r>
            <a:r>
              <a:rPr kumimoji="1" lang="zh-CN" altLang="en-US" dirty="0"/>
              <a:t>及类似运算</a:t>
            </a:r>
            <a:endParaRPr kumimoji="1" lang="en-US" altLang="zh-CN" dirty="0"/>
          </a:p>
          <a:p>
            <a:r>
              <a:rPr kumimoji="1" lang="zh-CN" altLang="en-US" dirty="0"/>
              <a:t>会把</a:t>
            </a:r>
            <a:r>
              <a:rPr kumimoji="1" lang="en-US" altLang="zh-CN" dirty="0"/>
              <a:t>tensors</a:t>
            </a:r>
            <a:r>
              <a:rPr kumimoji="1" lang="zh-CN" altLang="en-US" dirty="0"/>
              <a:t>存储为多个</a:t>
            </a:r>
            <a:r>
              <a:rPr kumimoji="1" lang="en-US" altLang="zh-CN" dirty="0"/>
              <a:t>d=32 h=w=8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chunk</a:t>
            </a:r>
            <a:r>
              <a:rPr kumimoji="1" lang="zh-CN" altLang="en-US" dirty="0"/>
              <a:t>（</a:t>
            </a:r>
            <a:r>
              <a:rPr kumimoji="1" lang="en" altLang="zh-CN" dirty="0"/>
              <a:t>crouton memory layout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designed to be very efficient at dense dot products down many channels and producing many channels of output simultaneously</a:t>
            </a:r>
            <a:r>
              <a:rPr kumimoji="1" lang="zh-CN" altLang="en-US" dirty="0"/>
              <a:t>”</a:t>
            </a:r>
            <a:endParaRPr kumimoji="1" lang="en-US" altLang="zh-CN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5E3D6D76-EECB-39CB-779C-824F58164DBB}"/>
              </a:ext>
            </a:extLst>
          </p:cNvPr>
          <p:cNvSpPr/>
          <p:nvPr/>
        </p:nvSpPr>
        <p:spPr>
          <a:xfrm>
            <a:off x="938990" y="5455777"/>
            <a:ext cx="1314691" cy="787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proj</a:t>
            </a:r>
            <a:r>
              <a:rPr kumimoji="1" lang="en-US" altLang="zh-CN" baseline="-25000" dirty="0" err="1"/>
              <a:t>k</a:t>
            </a:r>
            <a:br>
              <a:rPr kumimoji="1" lang="en-US" altLang="zh-CN" dirty="0"/>
            </a:br>
            <a:r>
              <a:rPr kumimoji="1" lang="en-US" altLang="zh-CN" sz="1200" dirty="0"/>
              <a:t>1x2048x2048</a:t>
            </a:r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1C7FE53-1054-A2EE-F1E6-CEB93784EA56}"/>
              </a:ext>
            </a:extLst>
          </p:cNvPr>
          <p:cNvSpPr/>
          <p:nvPr/>
        </p:nvSpPr>
        <p:spPr>
          <a:xfrm>
            <a:off x="2399330" y="5455777"/>
            <a:ext cx="1314691" cy="787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proj</a:t>
            </a:r>
            <a:r>
              <a:rPr kumimoji="1" lang="en-US" altLang="zh-CN" baseline="-25000" dirty="0" err="1"/>
              <a:t>v</a:t>
            </a:r>
            <a:br>
              <a:rPr kumimoji="1" lang="en-US" altLang="zh-CN" dirty="0"/>
            </a:br>
            <a:r>
              <a:rPr kumimoji="1" lang="en-US" altLang="zh-CN" sz="1200" dirty="0"/>
              <a:t>1x2048x2048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30B198A-3F6A-709E-2331-4E7A2A050B87}"/>
              </a:ext>
            </a:extLst>
          </p:cNvPr>
          <p:cNvSpPr/>
          <p:nvPr/>
        </p:nvSpPr>
        <p:spPr>
          <a:xfrm>
            <a:off x="3859670" y="5455777"/>
            <a:ext cx="1314691" cy="787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proj</a:t>
            </a:r>
            <a:r>
              <a:rPr kumimoji="1" lang="en-US" altLang="zh-CN" baseline="-25000" dirty="0" err="1"/>
              <a:t>r</a:t>
            </a:r>
            <a:br>
              <a:rPr kumimoji="1" lang="en-US" altLang="zh-CN" dirty="0"/>
            </a:br>
            <a:r>
              <a:rPr kumimoji="1" lang="en-US" altLang="zh-CN" sz="1200" dirty="0"/>
              <a:t>1x2048x2048</a:t>
            </a:r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D5CEB7CF-8CE7-FD45-0933-16F878E3719D}"/>
              </a:ext>
            </a:extLst>
          </p:cNvPr>
          <p:cNvSpPr/>
          <p:nvPr/>
        </p:nvSpPr>
        <p:spPr>
          <a:xfrm>
            <a:off x="938989" y="4298310"/>
            <a:ext cx="1314691" cy="787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lerp</a:t>
            </a:r>
            <a:r>
              <a:rPr kumimoji="1" lang="en-US" altLang="zh-CN" baseline="-25000" dirty="0" err="1"/>
              <a:t>k</a:t>
            </a:r>
            <a:br>
              <a:rPr kumimoji="1" lang="en-US" altLang="zh-CN" dirty="0"/>
            </a:br>
            <a:r>
              <a:rPr kumimoji="1" lang="en-US" altLang="zh-CN" sz="1200" dirty="0"/>
              <a:t>1x1x2048</a:t>
            </a:r>
            <a:endParaRPr kumimoji="1"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4785B32-BEDF-59DB-1A5C-B6F9357B0B56}"/>
              </a:ext>
            </a:extLst>
          </p:cNvPr>
          <p:cNvSpPr/>
          <p:nvPr/>
        </p:nvSpPr>
        <p:spPr>
          <a:xfrm>
            <a:off x="2399330" y="4298309"/>
            <a:ext cx="1314691" cy="787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lerp</a:t>
            </a:r>
            <a:r>
              <a:rPr kumimoji="1" lang="en-US" altLang="zh-CN" baseline="-25000" dirty="0" err="1"/>
              <a:t>v</a:t>
            </a:r>
            <a:br>
              <a:rPr kumimoji="1" lang="en-US" altLang="zh-CN" dirty="0"/>
            </a:br>
            <a:r>
              <a:rPr kumimoji="1" lang="en-US" altLang="zh-CN" sz="1200" dirty="0"/>
              <a:t>1x1x2048</a:t>
            </a:r>
            <a:endParaRPr kumimoji="1" lang="zh-CN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CDD21FC-8542-1898-4A70-9BC90BA4591D}"/>
              </a:ext>
            </a:extLst>
          </p:cNvPr>
          <p:cNvSpPr/>
          <p:nvPr/>
        </p:nvSpPr>
        <p:spPr>
          <a:xfrm>
            <a:off x="3859669" y="4298309"/>
            <a:ext cx="1314691" cy="787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lerp</a:t>
            </a:r>
            <a:r>
              <a:rPr kumimoji="1" lang="en-US" altLang="zh-CN" baseline="-25000" dirty="0" err="1"/>
              <a:t>v</a:t>
            </a:r>
            <a:br>
              <a:rPr kumimoji="1" lang="en-US" altLang="zh-CN" dirty="0"/>
            </a:br>
            <a:r>
              <a:rPr kumimoji="1" lang="en-US" altLang="zh-CN" sz="1200" dirty="0"/>
              <a:t>1x1x2048</a:t>
            </a:r>
            <a:endParaRPr kumimoji="1" lang="zh-CN" altLang="en-US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90F0DDEE-810E-773A-C54C-9BD5AEE36754}"/>
              </a:ext>
            </a:extLst>
          </p:cNvPr>
          <p:cNvCxnSpPr>
            <a:cxnSpLocks/>
          </p:cNvCxnSpPr>
          <p:nvPr/>
        </p:nvCxnSpPr>
        <p:spPr>
          <a:xfrm>
            <a:off x="1596333" y="3858470"/>
            <a:ext cx="1" cy="428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2371C83-9E90-E781-0423-5419BEC7AFD9}"/>
              </a:ext>
            </a:extLst>
          </p:cNvPr>
          <p:cNvSpPr txBox="1"/>
          <p:nvPr/>
        </p:nvSpPr>
        <p:spPr>
          <a:xfrm>
            <a:off x="843250" y="3927922"/>
            <a:ext cx="955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1x1x2048</a:t>
            </a:r>
            <a:endParaRPr kumimoji="1" lang="zh-CN" altLang="en-US" sz="1200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76DB95A-8DFE-8F39-EA32-03E3F89E6B9C}"/>
              </a:ext>
            </a:extLst>
          </p:cNvPr>
          <p:cNvCxnSpPr>
            <a:cxnSpLocks/>
          </p:cNvCxnSpPr>
          <p:nvPr/>
        </p:nvCxnSpPr>
        <p:spPr>
          <a:xfrm>
            <a:off x="3059778" y="3858470"/>
            <a:ext cx="1" cy="428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D39AD35-552D-112D-A35C-4472954520D3}"/>
              </a:ext>
            </a:extLst>
          </p:cNvPr>
          <p:cNvSpPr txBox="1"/>
          <p:nvPr/>
        </p:nvSpPr>
        <p:spPr>
          <a:xfrm>
            <a:off x="2306695" y="3927922"/>
            <a:ext cx="955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1x1x2048</a:t>
            </a:r>
            <a:endParaRPr kumimoji="1" lang="zh-CN" altLang="en-US" sz="12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1744D1A-01B1-7E56-515B-4A354FE2A99C}"/>
              </a:ext>
            </a:extLst>
          </p:cNvPr>
          <p:cNvCxnSpPr>
            <a:cxnSpLocks/>
          </p:cNvCxnSpPr>
          <p:nvPr/>
        </p:nvCxnSpPr>
        <p:spPr>
          <a:xfrm>
            <a:off x="4522296" y="3870438"/>
            <a:ext cx="1" cy="428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6F0B3A3-BE9A-3127-95A5-C1C1840CF448}"/>
              </a:ext>
            </a:extLst>
          </p:cNvPr>
          <p:cNvSpPr txBox="1"/>
          <p:nvPr/>
        </p:nvSpPr>
        <p:spPr>
          <a:xfrm>
            <a:off x="3769213" y="3939890"/>
            <a:ext cx="955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1x1x2048</a:t>
            </a:r>
            <a:endParaRPr kumimoji="1" lang="zh-CN" altLang="en-US" sz="1200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9EFEC37-AA83-699A-191A-7A3079D552A5}"/>
              </a:ext>
            </a:extLst>
          </p:cNvPr>
          <p:cNvCxnSpPr>
            <a:cxnSpLocks/>
          </p:cNvCxnSpPr>
          <p:nvPr/>
        </p:nvCxnSpPr>
        <p:spPr>
          <a:xfrm>
            <a:off x="1596333" y="5027124"/>
            <a:ext cx="1" cy="428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C70EBAB-045C-F607-339B-F796E9EFEE1B}"/>
              </a:ext>
            </a:extLst>
          </p:cNvPr>
          <p:cNvSpPr txBox="1"/>
          <p:nvPr/>
        </p:nvSpPr>
        <p:spPr>
          <a:xfrm>
            <a:off x="843249" y="5143662"/>
            <a:ext cx="955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1x1x2048</a:t>
            </a:r>
            <a:endParaRPr kumimoji="1" lang="zh-CN" altLang="en-US" sz="1200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A1FDEAD-8A16-7F35-F9B8-76C0D3EA97C6}"/>
              </a:ext>
            </a:extLst>
          </p:cNvPr>
          <p:cNvCxnSpPr>
            <a:cxnSpLocks/>
          </p:cNvCxnSpPr>
          <p:nvPr/>
        </p:nvCxnSpPr>
        <p:spPr>
          <a:xfrm>
            <a:off x="3065235" y="5027122"/>
            <a:ext cx="1" cy="428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16CBB52-27C4-F630-6839-0BB2C5653FAC}"/>
              </a:ext>
            </a:extLst>
          </p:cNvPr>
          <p:cNvSpPr txBox="1"/>
          <p:nvPr/>
        </p:nvSpPr>
        <p:spPr>
          <a:xfrm>
            <a:off x="3760027" y="5132084"/>
            <a:ext cx="955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1x1x2048</a:t>
            </a:r>
            <a:endParaRPr kumimoji="1" lang="zh-CN" altLang="en-US" sz="1200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F43203C-C805-1403-1C0C-4C8ED3683E1B}"/>
              </a:ext>
            </a:extLst>
          </p:cNvPr>
          <p:cNvCxnSpPr>
            <a:cxnSpLocks/>
          </p:cNvCxnSpPr>
          <p:nvPr/>
        </p:nvCxnSpPr>
        <p:spPr>
          <a:xfrm>
            <a:off x="4532679" y="5024336"/>
            <a:ext cx="1" cy="428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0E1D72C-6029-CA47-46B2-23AD0C786A99}"/>
              </a:ext>
            </a:extLst>
          </p:cNvPr>
          <p:cNvSpPr txBox="1"/>
          <p:nvPr/>
        </p:nvSpPr>
        <p:spPr>
          <a:xfrm>
            <a:off x="2301638" y="5131886"/>
            <a:ext cx="955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1x1x2048</a:t>
            </a:r>
            <a:endParaRPr kumimoji="1" lang="zh-CN" altLang="en-US" sz="1200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DE483AE0-5FD0-AB32-C398-406741D60E36}"/>
              </a:ext>
            </a:extLst>
          </p:cNvPr>
          <p:cNvCxnSpPr>
            <a:cxnSpLocks/>
          </p:cNvCxnSpPr>
          <p:nvPr/>
        </p:nvCxnSpPr>
        <p:spPr>
          <a:xfrm>
            <a:off x="1596333" y="3870438"/>
            <a:ext cx="37251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E3545A8-4543-D7A3-A184-4F4D28BBA545}"/>
              </a:ext>
            </a:extLst>
          </p:cNvPr>
          <p:cNvCxnSpPr>
            <a:stCxn id="4" idx="2"/>
          </p:cNvCxnSpPr>
          <p:nvPr/>
        </p:nvCxnSpPr>
        <p:spPr>
          <a:xfrm flipH="1">
            <a:off x="1596333" y="6242856"/>
            <a:ext cx="3" cy="343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A4725ED4-9A08-DCBC-D19B-AAA05D008100}"/>
              </a:ext>
            </a:extLst>
          </p:cNvPr>
          <p:cNvCxnSpPr/>
          <p:nvPr/>
        </p:nvCxnSpPr>
        <p:spPr>
          <a:xfrm flipH="1">
            <a:off x="3056672" y="6242856"/>
            <a:ext cx="3" cy="343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46630D37-0F77-DFC7-9A51-A976641467AE}"/>
              </a:ext>
            </a:extLst>
          </p:cNvPr>
          <p:cNvCxnSpPr/>
          <p:nvPr/>
        </p:nvCxnSpPr>
        <p:spPr>
          <a:xfrm flipH="1">
            <a:off x="4577322" y="6242856"/>
            <a:ext cx="3" cy="343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2EDA506-969C-509B-E6C6-257BA0411FB7}"/>
              </a:ext>
            </a:extLst>
          </p:cNvPr>
          <p:cNvSpPr txBox="1"/>
          <p:nvPr/>
        </p:nvSpPr>
        <p:spPr>
          <a:xfrm>
            <a:off x="5387247" y="368577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0455815C-6B2D-B43E-E0C7-F9FBA8DDF2C4}"/>
              </a:ext>
            </a:extLst>
          </p:cNvPr>
          <p:cNvSpPr/>
          <p:nvPr/>
        </p:nvSpPr>
        <p:spPr>
          <a:xfrm>
            <a:off x="8510016" y="4286732"/>
            <a:ext cx="1314691" cy="787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lerp</a:t>
            </a:r>
            <a:r>
              <a:rPr kumimoji="1" lang="en-US" altLang="zh-CN" baseline="-25000" dirty="0" err="1"/>
              <a:t>k,v,r</a:t>
            </a:r>
            <a:br>
              <a:rPr kumimoji="1" lang="en-US" altLang="zh-CN" dirty="0"/>
            </a:br>
            <a:r>
              <a:rPr kumimoji="1" lang="en-US" altLang="zh-CN" sz="1200" dirty="0"/>
              <a:t>3x1x2048</a:t>
            </a:r>
            <a:endParaRPr kumimoji="1" lang="zh-CN" altLang="en-US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F5B100E9-846C-355B-161F-CF1F7C914AB5}"/>
              </a:ext>
            </a:extLst>
          </p:cNvPr>
          <p:cNvSpPr/>
          <p:nvPr/>
        </p:nvSpPr>
        <p:spPr>
          <a:xfrm>
            <a:off x="8510016" y="5443807"/>
            <a:ext cx="1314691" cy="787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proj</a:t>
            </a:r>
            <a:r>
              <a:rPr kumimoji="1" lang="en-US" altLang="zh-CN" baseline="-25000" dirty="0" err="1"/>
              <a:t>k,v,r</a:t>
            </a:r>
            <a:br>
              <a:rPr kumimoji="1" lang="en-US" altLang="zh-CN" dirty="0"/>
            </a:br>
            <a:r>
              <a:rPr kumimoji="1" lang="en-US" altLang="zh-CN" sz="1200" dirty="0"/>
              <a:t>3x2048x2048</a:t>
            </a:r>
            <a:endParaRPr kumimoji="1" lang="zh-CN" altLang="en-US" dirty="0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2922CC5B-DF17-6A26-1617-1BA7AA096D1A}"/>
              </a:ext>
            </a:extLst>
          </p:cNvPr>
          <p:cNvCxnSpPr>
            <a:cxnSpLocks/>
          </p:cNvCxnSpPr>
          <p:nvPr/>
        </p:nvCxnSpPr>
        <p:spPr>
          <a:xfrm>
            <a:off x="9169507" y="5015335"/>
            <a:ext cx="1" cy="428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B842158-18CE-28EA-F4BA-52F4564BFDB3}"/>
              </a:ext>
            </a:extLst>
          </p:cNvPr>
          <p:cNvSpPr txBox="1"/>
          <p:nvPr/>
        </p:nvSpPr>
        <p:spPr>
          <a:xfrm>
            <a:off x="8378176" y="5116619"/>
            <a:ext cx="955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3x1x2048</a:t>
            </a:r>
            <a:endParaRPr kumimoji="1" lang="zh-CN" altLang="en-US" sz="1200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19BF877-048C-A2AC-01B9-C95A1854264F}"/>
              </a:ext>
            </a:extLst>
          </p:cNvPr>
          <p:cNvCxnSpPr>
            <a:cxnSpLocks/>
          </p:cNvCxnSpPr>
          <p:nvPr/>
        </p:nvCxnSpPr>
        <p:spPr>
          <a:xfrm>
            <a:off x="9167361" y="3851390"/>
            <a:ext cx="1" cy="428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692E1789-4EFC-64E6-2D4C-1B8D9FB011C9}"/>
              </a:ext>
            </a:extLst>
          </p:cNvPr>
          <p:cNvSpPr txBox="1"/>
          <p:nvPr/>
        </p:nvSpPr>
        <p:spPr>
          <a:xfrm>
            <a:off x="8378175" y="3922524"/>
            <a:ext cx="955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1x1x2048</a:t>
            </a:r>
            <a:endParaRPr kumimoji="1" lang="zh-CN" altLang="en-US" sz="1200" dirty="0"/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9CF661D6-229C-E49C-FB14-001692645308}"/>
              </a:ext>
            </a:extLst>
          </p:cNvPr>
          <p:cNvCxnSpPr>
            <a:stCxn id="42" idx="2"/>
          </p:cNvCxnSpPr>
          <p:nvPr/>
        </p:nvCxnSpPr>
        <p:spPr>
          <a:xfrm flipH="1">
            <a:off x="9167361" y="6230886"/>
            <a:ext cx="1" cy="1722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5CE38CAA-A996-4B50-FB89-BA81447CB7A7}"/>
              </a:ext>
            </a:extLst>
          </p:cNvPr>
          <p:cNvCxnSpPr/>
          <p:nvPr/>
        </p:nvCxnSpPr>
        <p:spPr>
          <a:xfrm>
            <a:off x="8059778" y="6403107"/>
            <a:ext cx="22151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A4D0D980-00FE-97DA-4EF9-0F2F7B5B5A14}"/>
              </a:ext>
            </a:extLst>
          </p:cNvPr>
          <p:cNvCxnSpPr>
            <a:cxnSpLocks/>
          </p:cNvCxnSpPr>
          <p:nvPr/>
        </p:nvCxnSpPr>
        <p:spPr>
          <a:xfrm flipV="1">
            <a:off x="9167364" y="3854507"/>
            <a:ext cx="1337654" cy="2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A33A548-088B-E03F-08D1-EA0C1013C930}"/>
              </a:ext>
            </a:extLst>
          </p:cNvPr>
          <p:cNvSpPr txBox="1"/>
          <p:nvPr/>
        </p:nvSpPr>
        <p:spPr>
          <a:xfrm>
            <a:off x="10592536" y="366651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410A09EF-212C-0B25-1A6C-BF4275C8050E}"/>
              </a:ext>
            </a:extLst>
          </p:cNvPr>
          <p:cNvCxnSpPr>
            <a:cxnSpLocks/>
          </p:cNvCxnSpPr>
          <p:nvPr/>
        </p:nvCxnSpPr>
        <p:spPr>
          <a:xfrm>
            <a:off x="8066217" y="6396668"/>
            <a:ext cx="0" cy="2233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041F7CC7-285B-E75E-30BB-AC78986C6987}"/>
              </a:ext>
            </a:extLst>
          </p:cNvPr>
          <p:cNvCxnSpPr>
            <a:cxnSpLocks/>
          </p:cNvCxnSpPr>
          <p:nvPr/>
        </p:nvCxnSpPr>
        <p:spPr>
          <a:xfrm>
            <a:off x="9167361" y="6403107"/>
            <a:ext cx="0" cy="216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0BFDF720-3604-C3F6-1559-AE4746C2CD61}"/>
              </a:ext>
            </a:extLst>
          </p:cNvPr>
          <p:cNvCxnSpPr>
            <a:cxnSpLocks/>
          </p:cNvCxnSpPr>
          <p:nvPr/>
        </p:nvCxnSpPr>
        <p:spPr>
          <a:xfrm>
            <a:off x="10274944" y="6398292"/>
            <a:ext cx="0" cy="221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E9BAD9E7-6F49-8962-48EC-367F2505BB90}"/>
              </a:ext>
            </a:extLst>
          </p:cNvPr>
          <p:cNvSpPr txBox="1"/>
          <p:nvPr/>
        </p:nvSpPr>
        <p:spPr>
          <a:xfrm>
            <a:off x="7815134" y="612539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split</a:t>
            </a:r>
            <a:endParaRPr kumimoji="1" lang="zh-CN" altLang="en-US" sz="1200" dirty="0"/>
          </a:p>
        </p:txBody>
      </p:sp>
      <p:sp>
        <p:nvSpPr>
          <p:cNvPr id="64" name="右箭头 63">
            <a:extLst>
              <a:ext uri="{FF2B5EF4-FFF2-40B4-BE49-F238E27FC236}">
                <a16:creationId xmlns:a16="http://schemas.microsoft.com/office/drawing/2014/main" id="{938C105C-316D-BE28-5073-6B501449568F}"/>
              </a:ext>
            </a:extLst>
          </p:cNvPr>
          <p:cNvSpPr/>
          <p:nvPr/>
        </p:nvSpPr>
        <p:spPr>
          <a:xfrm>
            <a:off x="6122332" y="5060658"/>
            <a:ext cx="1056067" cy="3556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45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60A72-5958-2292-4DE2-985C6C7F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Hexagon NPU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HVX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F93A8-61E3-9219-F866-D0432D52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600" dirty="0"/>
              <a:t>HVX</a:t>
            </a:r>
            <a:r>
              <a:rPr kumimoji="1" lang="zh-CN" altLang="en-US" sz="2600" dirty="0"/>
              <a:t>：负责</a:t>
            </a:r>
            <a:r>
              <a:rPr kumimoji="1" lang="en-US" altLang="zh-CN" sz="2600" dirty="0" err="1"/>
              <a:t>ElementwiseMul</a:t>
            </a:r>
            <a:r>
              <a:rPr kumimoji="1" lang="en-US" altLang="zh-CN" sz="2600" dirty="0"/>
              <a:t>/Add</a:t>
            </a:r>
            <a:r>
              <a:rPr kumimoji="1" lang="zh-CN" altLang="en-US" sz="2600" dirty="0"/>
              <a:t>，</a:t>
            </a:r>
            <a:r>
              <a:rPr kumimoji="1" lang="en-US" altLang="zh-CN" sz="2600" dirty="0"/>
              <a:t>LN/GN/L2Norm</a:t>
            </a:r>
            <a:r>
              <a:rPr kumimoji="1" lang="zh-CN" altLang="en-US" sz="2600" dirty="0"/>
              <a:t>等操作</a:t>
            </a:r>
            <a:endParaRPr kumimoji="1" lang="en-US" altLang="zh-CN" sz="2600" dirty="0"/>
          </a:p>
          <a:p>
            <a:r>
              <a:rPr kumimoji="1" lang="zh-CN" altLang="en-US" sz="2600" dirty="0"/>
              <a:t>优化</a:t>
            </a:r>
            <a:r>
              <a:rPr kumimoji="1" lang="en-US" altLang="zh-CN" sz="2600" dirty="0"/>
              <a:t>1</a:t>
            </a:r>
            <a:r>
              <a:rPr kumimoji="1" lang="zh-CN" altLang="en-US" sz="2600" dirty="0"/>
              <a:t>：减少冗余的</a:t>
            </a:r>
            <a:r>
              <a:rPr kumimoji="1" lang="en-US" altLang="zh-CN" sz="2600" dirty="0"/>
              <a:t>reshape/transpose</a:t>
            </a:r>
            <a:r>
              <a:rPr kumimoji="1" lang="zh-CN" altLang="en-US" sz="2600" dirty="0"/>
              <a:t>操作</a:t>
            </a:r>
            <a:endParaRPr kumimoji="1" lang="en-US" altLang="zh-CN" sz="2600" dirty="0"/>
          </a:p>
          <a:p>
            <a:endParaRPr kumimoji="1" lang="zh-CN" altLang="en-US" sz="2600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2D613D46-0893-EE28-959F-7CDEF8F63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366" y="2576724"/>
            <a:ext cx="4743914" cy="4245387"/>
          </a:xfrm>
          <a:prstGeom prst="rect">
            <a:avLst/>
          </a:prstGeom>
        </p:spPr>
      </p:pic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2ED2CB62-BA0B-DE91-09CF-DE69229B8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0" y="2620799"/>
            <a:ext cx="5203065" cy="4237201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B9DCB8B7-3D98-1C6C-DCFE-440D1F7FE753}"/>
              </a:ext>
            </a:extLst>
          </p:cNvPr>
          <p:cNvSpPr/>
          <p:nvPr/>
        </p:nvSpPr>
        <p:spPr>
          <a:xfrm>
            <a:off x="5921062" y="4294365"/>
            <a:ext cx="1056067" cy="3556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D8A8D2D-8F84-74C3-8D1E-5C6A519E8738}"/>
              </a:ext>
            </a:extLst>
          </p:cNvPr>
          <p:cNvSpPr/>
          <p:nvPr/>
        </p:nvSpPr>
        <p:spPr>
          <a:xfrm>
            <a:off x="2054180" y="2736761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FE939FB-0ADE-75C4-A36B-67E6D7F5A437}"/>
              </a:ext>
            </a:extLst>
          </p:cNvPr>
          <p:cNvSpPr/>
          <p:nvPr/>
        </p:nvSpPr>
        <p:spPr>
          <a:xfrm>
            <a:off x="2620852" y="3075904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204F298-F074-7D7C-053B-A3256AABA89E}"/>
              </a:ext>
            </a:extLst>
          </p:cNvPr>
          <p:cNvSpPr/>
          <p:nvPr/>
        </p:nvSpPr>
        <p:spPr>
          <a:xfrm>
            <a:off x="1981200" y="3702005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69DDF99-CEAB-BB99-1D00-37CEB1D0BC61}"/>
              </a:ext>
            </a:extLst>
          </p:cNvPr>
          <p:cNvSpPr/>
          <p:nvPr/>
        </p:nvSpPr>
        <p:spPr>
          <a:xfrm>
            <a:off x="1124755" y="4370492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FF5C6F0-CD6D-67B9-8C9A-A7E06EC8A213}"/>
              </a:ext>
            </a:extLst>
          </p:cNvPr>
          <p:cNvSpPr/>
          <p:nvPr/>
        </p:nvSpPr>
        <p:spPr>
          <a:xfrm>
            <a:off x="1652788" y="4370492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B67BC79-3A22-56C5-8285-EAE6FC4FDB29}"/>
              </a:ext>
            </a:extLst>
          </p:cNvPr>
          <p:cNvSpPr/>
          <p:nvPr/>
        </p:nvSpPr>
        <p:spPr>
          <a:xfrm>
            <a:off x="3301285" y="4014875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6E9A73-8EEB-4C75-4F35-8A7E13F936A6}"/>
              </a:ext>
            </a:extLst>
          </p:cNvPr>
          <p:cNvSpPr/>
          <p:nvPr/>
        </p:nvSpPr>
        <p:spPr>
          <a:xfrm>
            <a:off x="4898264" y="4981977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20AA986-08E6-DE14-E8C2-95D44D8AF89E}"/>
              </a:ext>
            </a:extLst>
          </p:cNvPr>
          <p:cNvSpPr/>
          <p:nvPr/>
        </p:nvSpPr>
        <p:spPr>
          <a:xfrm>
            <a:off x="4637467" y="5696755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DB0600-AF54-9D5B-E64D-E47C9629AF0C}"/>
              </a:ext>
            </a:extLst>
          </p:cNvPr>
          <p:cNvSpPr/>
          <p:nvPr/>
        </p:nvSpPr>
        <p:spPr>
          <a:xfrm>
            <a:off x="3155325" y="4361128"/>
            <a:ext cx="1358719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4B34B2C-12F1-50C7-2723-362B39AD7339}"/>
              </a:ext>
            </a:extLst>
          </p:cNvPr>
          <p:cNvSpPr/>
          <p:nvPr/>
        </p:nvSpPr>
        <p:spPr>
          <a:xfrm>
            <a:off x="9597006" y="3422515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ED645B0-752C-808B-0BC7-E0FD15779E8F}"/>
              </a:ext>
            </a:extLst>
          </p:cNvPr>
          <p:cNvSpPr/>
          <p:nvPr/>
        </p:nvSpPr>
        <p:spPr>
          <a:xfrm>
            <a:off x="9013065" y="4559672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602ADC3-FC1C-4FC4-2BCC-F4771E627B98}"/>
              </a:ext>
            </a:extLst>
          </p:cNvPr>
          <p:cNvSpPr/>
          <p:nvPr/>
        </p:nvSpPr>
        <p:spPr>
          <a:xfrm>
            <a:off x="9582614" y="6213385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87EE487-13D4-C864-D797-61A95AA1B2ED}"/>
              </a:ext>
            </a:extLst>
          </p:cNvPr>
          <p:cNvSpPr/>
          <p:nvPr/>
        </p:nvSpPr>
        <p:spPr>
          <a:xfrm>
            <a:off x="10131480" y="3719624"/>
            <a:ext cx="534474" cy="279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76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AFF83-241B-91F1-14AF-CA4AB607E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B1ECD-1860-25B0-2CA8-321F47ED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Hexagon NPU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HVX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A9D598-559C-C930-8F52-76CDD1230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r>
              <a:rPr kumimoji="1" lang="zh-CN" altLang="en-US" sz="2600" dirty="0"/>
              <a:t>优化</a:t>
            </a:r>
            <a:r>
              <a:rPr kumimoji="1" lang="en-US" altLang="zh-CN" sz="2600" dirty="0"/>
              <a:t>2</a:t>
            </a:r>
            <a:r>
              <a:rPr kumimoji="1" lang="zh-CN" altLang="en-US" sz="2600" dirty="0"/>
              <a:t>：</a:t>
            </a:r>
            <a:r>
              <a:rPr kumimoji="1" lang="en-US" altLang="zh-CN" sz="2600" dirty="0"/>
              <a:t>QNN </a:t>
            </a:r>
            <a:r>
              <a:rPr kumimoji="1" lang="en-US" altLang="zh-CN" sz="2600" dirty="0" err="1"/>
              <a:t>CustomOP</a:t>
            </a:r>
            <a:r>
              <a:rPr kumimoji="1" lang="zh-CN" altLang="en-US" sz="2600" dirty="0"/>
              <a:t>实现</a:t>
            </a:r>
            <a:r>
              <a:rPr kumimoji="1" lang="en-US" altLang="zh-CN" sz="2600" dirty="0"/>
              <a:t>WKV</a:t>
            </a:r>
          </a:p>
          <a:p>
            <a:r>
              <a:rPr kumimoji="1" lang="zh-CN" altLang="en-US" sz="2600" dirty="0"/>
              <a:t>原因：</a:t>
            </a:r>
            <a:endParaRPr kumimoji="1" lang="en-US" altLang="zh-CN" sz="2600" dirty="0"/>
          </a:p>
          <a:p>
            <a:r>
              <a:rPr kumimoji="1" lang="en-US" altLang="zh-CN" sz="2600" dirty="0"/>
              <a:t>Decode</a:t>
            </a:r>
            <a:r>
              <a:rPr kumimoji="1" lang="zh-CN" altLang="en-US" sz="2600" dirty="0"/>
              <a:t>阶段，分散的算子会增加中间过程的</a:t>
            </a:r>
            <a:r>
              <a:rPr kumimoji="1" lang="en-US" altLang="zh-CN" sz="2600" dirty="0"/>
              <a:t>DRAM</a:t>
            </a:r>
            <a:r>
              <a:rPr kumimoji="1" lang="zh-CN" altLang="en-US" sz="2600" dirty="0"/>
              <a:t>读写，以及一些和</a:t>
            </a:r>
            <a:r>
              <a:rPr kumimoji="1" lang="en-US" altLang="zh-CN" sz="2600" dirty="0"/>
              <a:t>memory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layout</a:t>
            </a:r>
            <a:r>
              <a:rPr kumimoji="1" lang="zh-CN" altLang="en-US" sz="2600" dirty="0"/>
              <a:t>有关的额外开销</a:t>
            </a:r>
            <a:endParaRPr kumimoji="1" lang="en-US" altLang="zh-CN" sz="2600" dirty="0"/>
          </a:p>
          <a:p>
            <a:endParaRPr kumimoji="1" lang="en-US" altLang="zh-CN" sz="2600" dirty="0"/>
          </a:p>
          <a:p>
            <a:endParaRPr kumimoji="1" lang="en-US" altLang="zh-CN" sz="2600" dirty="0"/>
          </a:p>
          <a:p>
            <a:endParaRPr kumimoji="1" lang="en-US" altLang="zh-CN" sz="2600" dirty="0"/>
          </a:p>
          <a:p>
            <a:pPr marL="0" indent="0">
              <a:buNone/>
            </a:pPr>
            <a:endParaRPr kumimoji="1" lang="en-US" altLang="zh-CN" sz="2600" dirty="0"/>
          </a:p>
          <a:p>
            <a:pPr marL="0" indent="0">
              <a:buNone/>
            </a:pPr>
            <a:endParaRPr kumimoji="1" lang="en-US" altLang="zh-CN" sz="2600" dirty="0"/>
          </a:p>
          <a:p>
            <a:r>
              <a:rPr kumimoji="1" lang="en-US" altLang="zh-CN" sz="2600" dirty="0"/>
              <a:t>Prefill</a:t>
            </a:r>
            <a:r>
              <a:rPr kumimoji="1" lang="zh-CN" altLang="en-US" sz="2600" dirty="0"/>
              <a:t>阶段，</a:t>
            </a:r>
            <a:r>
              <a:rPr kumimoji="1" lang="en-US" altLang="zh-CN" sz="2600" dirty="0"/>
              <a:t>state</a:t>
            </a:r>
            <a:r>
              <a:rPr kumimoji="1" lang="zh-CN" altLang="en-US" sz="2600" dirty="0"/>
              <a:t>需要在</a:t>
            </a:r>
            <a:r>
              <a:rPr kumimoji="1" lang="en-US" altLang="zh-CN" sz="2600" dirty="0"/>
              <a:t>t</a:t>
            </a:r>
            <a:r>
              <a:rPr kumimoji="1" lang="zh-CN" altLang="en-US" sz="2600" dirty="0"/>
              <a:t>方向上递推，使用分散的算子会完全不可用</a:t>
            </a:r>
            <a:endParaRPr kumimoji="1" lang="en-US" altLang="zh-CN" sz="2600" dirty="0"/>
          </a:p>
          <a:p>
            <a:endParaRPr kumimoji="1" lang="zh-CN" altLang="en-US" sz="2600" dirty="0"/>
          </a:p>
        </p:txBody>
      </p:sp>
      <p:pic>
        <p:nvPicPr>
          <p:cNvPr id="11" name="图片 10" descr="表格&#10;&#10;AI 生成的内容可能不正确。">
            <a:extLst>
              <a:ext uri="{FF2B5EF4-FFF2-40B4-BE49-F238E27FC236}">
                <a16:creationId xmlns:a16="http://schemas.microsoft.com/office/drawing/2014/main" id="{1160E813-D7B5-5D95-364D-8C766660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18" y="4091781"/>
            <a:ext cx="9443964" cy="173831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8D122049-6DBE-07D2-3C8D-C79036ABBD89}"/>
              </a:ext>
            </a:extLst>
          </p:cNvPr>
          <p:cNvSpPr/>
          <p:nvPr/>
        </p:nvSpPr>
        <p:spPr>
          <a:xfrm>
            <a:off x="6970643" y="4293704"/>
            <a:ext cx="331305" cy="397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85F91AA-86D7-81DF-A2D5-FFAE149655EF}"/>
              </a:ext>
            </a:extLst>
          </p:cNvPr>
          <p:cNvSpPr/>
          <p:nvPr/>
        </p:nvSpPr>
        <p:spPr>
          <a:xfrm>
            <a:off x="9130748" y="4293704"/>
            <a:ext cx="1046922" cy="397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00436F8-F67B-DC31-57AF-94FEDDA1DAAA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301948" y="3599410"/>
            <a:ext cx="1060935" cy="694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EB73A7E8-A359-2D75-33C4-004D45B66886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8362883" y="3599410"/>
            <a:ext cx="767865" cy="694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566DAEF-5C16-02F5-81F8-9169464CE90A}"/>
              </a:ext>
            </a:extLst>
          </p:cNvPr>
          <p:cNvSpPr txBox="1"/>
          <p:nvPr/>
        </p:nvSpPr>
        <p:spPr>
          <a:xfrm>
            <a:off x="7522749" y="329163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实际的</a:t>
            </a:r>
            <a:r>
              <a:rPr kumimoji="1" lang="en-US" altLang="zh-CN" sz="1400" dirty="0" err="1"/>
              <a:t>MatMul</a:t>
            </a:r>
            <a:r>
              <a:rPr kumimoji="1" lang="zh-CN" altLang="en-US" sz="1400" dirty="0"/>
              <a:t>计算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55A45DC-80D1-4C39-A38F-F9C302AFA57C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967442" y="3935895"/>
            <a:ext cx="166456" cy="652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103F4D4-C570-901B-7C77-DA3B4D801377}"/>
              </a:ext>
            </a:extLst>
          </p:cNvPr>
          <p:cNvSpPr txBox="1"/>
          <p:nvPr/>
        </p:nvSpPr>
        <p:spPr>
          <a:xfrm>
            <a:off x="2139074" y="3628118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“</a:t>
            </a:r>
            <a:r>
              <a:rPr kumimoji="1" lang="en-US" altLang="zh-CN" sz="1400" dirty="0" err="1"/>
              <a:t>ForceFormat_Crouton</a:t>
            </a:r>
            <a:r>
              <a:rPr kumimoji="1" lang="en-US" altLang="zh-CN" sz="1400" dirty="0"/>
              <a:t>”</a:t>
            </a:r>
            <a:endParaRPr kumimoji="1"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86EE61D-728F-2414-1938-69D17E27A8D7}"/>
              </a:ext>
            </a:extLst>
          </p:cNvPr>
          <p:cNvSpPr txBox="1"/>
          <p:nvPr/>
        </p:nvSpPr>
        <p:spPr>
          <a:xfrm>
            <a:off x="4303288" y="362811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Reshape</a:t>
            </a:r>
            <a:endParaRPr kumimoji="1" lang="zh-CN" altLang="en-US" sz="1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CE853A-555F-BD69-B412-8867EBFCC779}"/>
              </a:ext>
            </a:extLst>
          </p:cNvPr>
          <p:cNvSpPr/>
          <p:nvPr/>
        </p:nvSpPr>
        <p:spPr>
          <a:xfrm>
            <a:off x="2543696" y="4588625"/>
            <a:ext cx="903902" cy="1241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0FD4CDC-77B2-0887-2BDF-22B1CF53D354}"/>
              </a:ext>
            </a:extLst>
          </p:cNvPr>
          <p:cNvSpPr/>
          <p:nvPr/>
        </p:nvSpPr>
        <p:spPr>
          <a:xfrm>
            <a:off x="3735307" y="4626313"/>
            <a:ext cx="903902" cy="120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F27ED5C4-DBD1-7716-B366-E9E0F8DE6044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187258" y="3935894"/>
            <a:ext cx="536178" cy="690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44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5562C-B7A5-D950-AD03-B9F90197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Hexagon NPU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CustomOP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F4FA8F-0404-390F-447E-ECB0EB655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01305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Hexagon SIMD coprocessor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(32 x Vector Registers in 1024bits) per HVX thread</a:t>
            </a:r>
          </a:p>
          <a:p>
            <a:r>
              <a:rPr kumimoji="1" lang="zh-CN" altLang="en-US" sz="2000" dirty="0"/>
              <a:t>元素宽度为</a:t>
            </a:r>
            <a:r>
              <a:rPr kumimoji="1" lang="en-US" altLang="zh-CN" sz="2000" dirty="0"/>
              <a:t>16bit</a:t>
            </a:r>
            <a:r>
              <a:rPr kumimoji="1" lang="zh-CN" altLang="en-US" sz="2000" dirty="0"/>
              <a:t>时，一个向量寄存器的元素数量为</a:t>
            </a:r>
            <a:r>
              <a:rPr kumimoji="1" lang="en-US" altLang="zh-CN" sz="2000" dirty="0"/>
              <a:t>64</a:t>
            </a:r>
            <a:r>
              <a:rPr kumimoji="1" lang="zh-CN" altLang="en-US" sz="2000" dirty="0"/>
              <a:t>，恰好与</a:t>
            </a:r>
            <a:r>
              <a:rPr kumimoji="1" lang="en-US" altLang="zh-CN" sz="2000" dirty="0"/>
              <a:t>WKV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state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head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size</a:t>
            </a:r>
            <a:r>
              <a:rPr kumimoji="1" lang="zh-CN" altLang="en-US" sz="2000" dirty="0"/>
              <a:t>相等</a:t>
            </a:r>
            <a:endParaRPr kumimoji="1" lang="en-US" altLang="zh-CN" sz="2000" dirty="0"/>
          </a:p>
          <a:p>
            <a:r>
              <a:rPr kumimoji="1" lang="en-US" altLang="zh-CN" sz="2000" dirty="0"/>
              <a:t>HTP V73/V75</a:t>
            </a:r>
            <a:r>
              <a:rPr kumimoji="1" lang="zh-CN" altLang="en-US" sz="2000" dirty="0"/>
              <a:t>有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个</a:t>
            </a:r>
            <a:r>
              <a:rPr kumimoji="1" lang="en-US" altLang="zh-CN" sz="2000" dirty="0"/>
              <a:t>HVX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thread</a:t>
            </a:r>
            <a:r>
              <a:rPr kumimoji="1" lang="zh-CN" altLang="en-US" sz="2000" dirty="0"/>
              <a:t>，沿</a:t>
            </a:r>
            <a:r>
              <a:rPr kumimoji="1" lang="en-US" altLang="zh-CN" sz="2000" dirty="0" err="1"/>
              <a:t>head_count</a:t>
            </a:r>
            <a:r>
              <a:rPr kumimoji="1" lang="zh-CN" altLang="en-US" sz="2000" dirty="0"/>
              <a:t>拆为四份分配给</a:t>
            </a:r>
            <a:r>
              <a:rPr kumimoji="1" lang="en-US" altLang="zh-CN" sz="2000" dirty="0"/>
              <a:t>HVX</a:t>
            </a:r>
            <a:r>
              <a:rPr kumimoji="1" lang="zh-CN" altLang="en-US" sz="2000" dirty="0"/>
              <a:t>单元计算</a:t>
            </a:r>
            <a:endParaRPr kumimoji="1" lang="en-US" altLang="zh-CN" sz="2000" dirty="0"/>
          </a:p>
          <a:p>
            <a:r>
              <a:rPr kumimoji="1" lang="zh-CN" altLang="en-US" sz="2000" dirty="0"/>
              <a:t>中间过程直接存储在寄存器内操作</a:t>
            </a:r>
            <a:endParaRPr kumimoji="1" lang="en-US" altLang="zh-CN" sz="2000" dirty="0"/>
          </a:p>
          <a:p>
            <a:r>
              <a:rPr kumimoji="1" lang="en-US" altLang="zh-CN" sz="2000" dirty="0"/>
              <a:t>HMX</a:t>
            </a:r>
            <a:r>
              <a:rPr kumimoji="1" lang="zh-CN" altLang="en-US" sz="2000" dirty="0"/>
              <a:t>单元可同时进行</a:t>
            </a:r>
            <a:r>
              <a:rPr kumimoji="1" lang="en-US" altLang="zh-CN" sz="2000" dirty="0"/>
              <a:t>gate </a:t>
            </a:r>
            <a:r>
              <a:rPr kumimoji="1" lang="en-US" altLang="zh-CN" sz="2000" dirty="0" err="1"/>
              <a:t>proj</a:t>
            </a:r>
            <a:r>
              <a:rPr kumimoji="1" lang="zh-CN" altLang="en-US" sz="2000" dirty="0"/>
              <a:t>的计算，在</a:t>
            </a:r>
            <a:r>
              <a:rPr kumimoji="1" lang="en-US" altLang="zh-CN" sz="2000" dirty="0" err="1"/>
              <a:t>wkv</a:t>
            </a:r>
            <a:r>
              <a:rPr kumimoji="1" lang="zh-CN" altLang="en-US" sz="2000" dirty="0"/>
              <a:t>后使用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有待改进：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HMX</a:t>
            </a:r>
            <a:r>
              <a:rPr kumimoji="1" lang="zh-CN" altLang="en-US" sz="2000" dirty="0"/>
              <a:t>更擅长处理中间的一些</a:t>
            </a:r>
            <a:r>
              <a:rPr kumimoji="1" lang="en-US" altLang="zh-CN" sz="2000" dirty="0"/>
              <a:t>dot product</a:t>
            </a:r>
            <a:r>
              <a:rPr kumimoji="1" lang="zh-CN" altLang="en-US" sz="2000" dirty="0"/>
              <a:t>操作，但是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HMX</a:t>
            </a:r>
            <a:r>
              <a:rPr kumimoji="1" lang="zh-CN" altLang="en-US" sz="2000" dirty="0"/>
              <a:t>的调用方法基本为</a:t>
            </a:r>
            <a:r>
              <a:rPr kumimoji="1" lang="en-US" altLang="zh-CN" sz="2000" dirty="0"/>
              <a:t>undocumented</a:t>
            </a:r>
            <a:r>
              <a:rPr kumimoji="1" lang="zh-CN" altLang="en-US" sz="2000" dirty="0"/>
              <a:t>，后续需要研究</a:t>
            </a:r>
            <a:endParaRPr kumimoji="1" lang="en-US" altLang="zh-CN" sz="2000" dirty="0"/>
          </a:p>
          <a:p>
            <a:pPr marL="457200" indent="-457200">
              <a:buAutoNum type="arabicPeriod"/>
            </a:pPr>
            <a:endParaRPr kumimoji="1" lang="zh-CN" altLang="en-US" sz="2000" dirty="0"/>
          </a:p>
          <a:p>
            <a:endParaRPr kumimoji="1" lang="zh-CN" alt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555CB7-73F0-FF9E-33A9-353F0AF8F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560" y="3455663"/>
            <a:ext cx="4575119" cy="286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55648C7-4310-154C-38BE-1BAF3C7C0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07" y="3699164"/>
            <a:ext cx="5585374" cy="15556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F603A1-70DF-FF93-2BAD-F9E5B1C984AB}"/>
              </a:ext>
            </a:extLst>
          </p:cNvPr>
          <p:cNvSpPr txBox="1"/>
          <p:nvPr/>
        </p:nvSpPr>
        <p:spPr>
          <a:xfrm>
            <a:off x="694935" y="4036394"/>
            <a:ext cx="556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HMX</a:t>
            </a:r>
          </a:p>
          <a:p>
            <a:r>
              <a:rPr kumimoji="1" lang="en-US" altLang="zh-CN" sz="1200" dirty="0"/>
              <a:t>HVX0</a:t>
            </a:r>
          </a:p>
          <a:p>
            <a:r>
              <a:rPr kumimoji="1" lang="en-US" altLang="zh-CN" sz="1200" dirty="0"/>
              <a:t>HVX1</a:t>
            </a:r>
          </a:p>
          <a:p>
            <a:r>
              <a:rPr kumimoji="1" lang="en-US" altLang="zh-CN" sz="1200" dirty="0"/>
              <a:t>HVX2</a:t>
            </a:r>
          </a:p>
          <a:p>
            <a:r>
              <a:rPr kumimoji="1" lang="en-US" altLang="zh-CN" sz="1200" dirty="0"/>
              <a:t>HVX3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1457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F4D0C-7242-0956-C81D-EB1FD5CE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5E16C-E601-18CC-8059-93F4AA74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Hexagon NPU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Weight sharing</a:t>
            </a:r>
            <a:endParaRPr kumimoji="1" lang="zh-CN" altLang="en-US" b="1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8A4CA67-46F0-442C-9AFE-1997A2890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编译后的</a:t>
            </a:r>
            <a:r>
              <a:rPr lang="en-US" altLang="zh-CN" sz="2000" dirty="0"/>
              <a:t>QNN</a:t>
            </a:r>
            <a:r>
              <a:rPr lang="zh-CN" altLang="en-US" sz="2000" dirty="0"/>
              <a:t>模型几乎完全不支持动态尺寸输入（只可以在</a:t>
            </a:r>
            <a:r>
              <a:rPr lang="en-US" altLang="zh-CN" sz="2000" dirty="0"/>
              <a:t>batch</a:t>
            </a:r>
            <a:r>
              <a:rPr lang="zh-CN" altLang="en-US" sz="2000" dirty="0"/>
              <a:t>维度成倍改动）</a:t>
            </a:r>
            <a:endParaRPr lang="en-US" altLang="zh-CN" sz="2000" dirty="0"/>
          </a:p>
          <a:p>
            <a:r>
              <a:rPr lang="zh-CN" altLang="en-US" sz="2000" dirty="0"/>
              <a:t>如何用（差不多）一份权重的内存占用，同时实现</a:t>
            </a:r>
            <a:r>
              <a:rPr lang="en-US" altLang="zh-CN" sz="2000" dirty="0"/>
              <a:t>prompt</a:t>
            </a:r>
            <a:r>
              <a:rPr lang="zh-CN" altLang="en-US" sz="2000" dirty="0"/>
              <a:t>输入时批量</a:t>
            </a:r>
            <a:r>
              <a:rPr lang="en-US" altLang="zh-CN" sz="2000" dirty="0"/>
              <a:t>prefill</a:t>
            </a:r>
            <a:r>
              <a:rPr lang="zh-CN" altLang="en-US" sz="2000" dirty="0"/>
              <a:t>，和后续生成时单个</a:t>
            </a:r>
            <a:r>
              <a:rPr lang="en-US" altLang="zh-CN" sz="2000" dirty="0"/>
              <a:t>token</a:t>
            </a:r>
            <a:r>
              <a:rPr lang="zh-CN" altLang="en-US" sz="2000" dirty="0"/>
              <a:t>自回归？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15299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43AFF-B802-C652-D42E-FC3F18FF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CB5C0-D3B2-719A-53E5-78C0E1BB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Hexagon NPU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Weight sharing</a:t>
            </a:r>
            <a:endParaRPr kumimoji="1" lang="zh-CN" altLang="en-US" b="1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3202FA7-B1D7-CCA6-E48E-0074DF12A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编译后的</a:t>
            </a:r>
            <a:r>
              <a:rPr lang="en-US" altLang="zh-CN" sz="2000" dirty="0"/>
              <a:t>QNN</a:t>
            </a:r>
            <a:r>
              <a:rPr lang="zh-CN" altLang="en-US" sz="2000" dirty="0"/>
              <a:t>模型几乎完全不支持动态尺寸输入（只可以在</a:t>
            </a:r>
            <a:r>
              <a:rPr lang="en-US" altLang="zh-CN" sz="2000" dirty="0"/>
              <a:t>batch</a:t>
            </a:r>
            <a:r>
              <a:rPr lang="zh-CN" altLang="en-US" sz="2000" dirty="0"/>
              <a:t>维度成倍改动）</a:t>
            </a:r>
            <a:endParaRPr lang="en-US" altLang="zh-CN" sz="2000" dirty="0"/>
          </a:p>
          <a:p>
            <a:r>
              <a:rPr lang="zh-CN" altLang="en-US" sz="2000" dirty="0"/>
              <a:t>如何用（差不多）一份权重的内存占用，同时实现</a:t>
            </a:r>
            <a:r>
              <a:rPr lang="en-US" altLang="zh-CN" sz="2000" dirty="0"/>
              <a:t>prompt</a:t>
            </a:r>
            <a:r>
              <a:rPr lang="zh-CN" altLang="en-US" sz="2000" dirty="0"/>
              <a:t>输入时批量</a:t>
            </a:r>
            <a:r>
              <a:rPr lang="en-US" altLang="zh-CN" sz="2000" dirty="0"/>
              <a:t>prefill</a:t>
            </a:r>
            <a:r>
              <a:rPr lang="zh-CN" altLang="en-US" sz="2000" dirty="0"/>
              <a:t>，和后续生成时单个</a:t>
            </a:r>
            <a:r>
              <a:rPr lang="en-US" altLang="zh-CN" sz="2000" dirty="0"/>
              <a:t>token</a:t>
            </a:r>
            <a:r>
              <a:rPr lang="zh-CN" altLang="en-US" sz="2000" dirty="0"/>
              <a:t>自回归？</a:t>
            </a:r>
            <a:endParaRPr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→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QNN</a:t>
            </a:r>
            <a:r>
              <a:rPr kumimoji="1" lang="zh-CN" altLang="en-US" sz="2000" dirty="0"/>
              <a:t>支持将多个使用相同权重的不同</a:t>
            </a:r>
            <a:r>
              <a:rPr kumimoji="1" lang="en-US" altLang="zh-CN" sz="2000" dirty="0"/>
              <a:t>graph</a:t>
            </a:r>
            <a:r>
              <a:rPr kumimoji="1" lang="zh-CN" altLang="en-US" sz="2000" dirty="0"/>
              <a:t>，转换并编译后的多个</a:t>
            </a:r>
            <a:r>
              <a:rPr kumimoji="1" lang="en-US" altLang="zh-CN" sz="2000" dirty="0" err="1"/>
              <a:t>model.so</a:t>
            </a:r>
            <a:r>
              <a:rPr kumimoji="1" lang="zh-CN" altLang="en-US" sz="2000" dirty="0"/>
              <a:t>文件，合并创建成一个</a:t>
            </a:r>
            <a:r>
              <a:rPr kumimoji="1" lang="en-US" altLang="zh-CN" sz="2000" dirty="0"/>
              <a:t>combined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context cache</a:t>
            </a:r>
            <a:r>
              <a:rPr kumimoji="1" lang="zh-CN" altLang="en-US" sz="2000" dirty="0"/>
              <a:t>（包含多个</a:t>
            </a:r>
            <a:r>
              <a:rPr kumimoji="1" lang="en-US" altLang="zh-CN" sz="2000" dirty="0"/>
              <a:t>graph</a:t>
            </a:r>
            <a:r>
              <a:rPr kumimoji="1" lang="zh-CN" altLang="en-US" sz="2000" dirty="0"/>
              <a:t>定义和一份</a:t>
            </a:r>
            <a:r>
              <a:rPr kumimoji="1" lang="en-US" altLang="zh-CN" sz="2000" dirty="0"/>
              <a:t>common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weight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r>
              <a:rPr kumimoji="1" lang="en-US" altLang="zh-CN" sz="2000" dirty="0"/>
              <a:t>RWKV</a:t>
            </a:r>
            <a:r>
              <a:rPr kumimoji="1" lang="zh-CN" altLang="en-US" sz="2000" dirty="0"/>
              <a:t>实现起来也很方便：其余部分</a:t>
            </a:r>
            <a:r>
              <a:rPr kumimoji="1" lang="en-US" altLang="zh-CN" sz="2000" dirty="0"/>
              <a:t>graph</a:t>
            </a:r>
            <a:r>
              <a:rPr kumimoji="1" lang="zh-CN" altLang="en-US" sz="2000" dirty="0"/>
              <a:t>几乎完全一致，只需</a:t>
            </a:r>
            <a:r>
              <a:rPr kumimoji="1" lang="en-US" altLang="zh-CN" sz="2000" dirty="0" err="1"/>
              <a:t>wkv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kernel</a:t>
            </a:r>
            <a:r>
              <a:rPr kumimoji="1" lang="zh-CN" altLang="en-US" sz="2000" dirty="0"/>
              <a:t>处理不同输入长度</a:t>
            </a:r>
            <a:endParaRPr kumimoji="1" lang="en-US" altLang="zh-CN" sz="2000" dirty="0"/>
          </a:p>
          <a:p>
            <a:r>
              <a:rPr kumimoji="1" lang="zh-CN" altLang="en-US" sz="2000" dirty="0"/>
              <a:t>推理时：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加载一个</a:t>
            </a:r>
            <a:r>
              <a:rPr kumimoji="1" lang="en-US" altLang="zh-CN" sz="2000" dirty="0"/>
              <a:t>graph</a:t>
            </a:r>
            <a:r>
              <a:rPr kumimoji="1" lang="zh-CN" altLang="en-US" sz="2000" dirty="0"/>
              <a:t>，并在需要时切换（权重不变）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或是一起加载</a:t>
            </a:r>
            <a:endParaRPr kumimoji="1" lang="en-US" altLang="zh-CN" sz="2000" dirty="0"/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53B93F33-4535-7AA2-D298-74300B5A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94" y="4394704"/>
            <a:ext cx="2836371" cy="586422"/>
          </a:xfrm>
          <a:prstGeom prst="rect">
            <a:avLst/>
          </a:prstGeom>
        </p:spPr>
      </p:pic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F4DDDF4B-EAD9-1CA4-A107-6FA02113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69" y="5469263"/>
            <a:ext cx="2951622" cy="6467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B9B0CB-7771-7CE6-33F0-9D19999753E7}"/>
              </a:ext>
            </a:extLst>
          </p:cNvPr>
          <p:cNvSpPr txBox="1"/>
          <p:nvPr/>
        </p:nvSpPr>
        <p:spPr>
          <a:xfrm>
            <a:off x="8138764" y="401942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graph0(t=1)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95EC90-4603-3EDE-A929-E33DB6662033}"/>
              </a:ext>
            </a:extLst>
          </p:cNvPr>
          <p:cNvSpPr txBox="1"/>
          <p:nvPr/>
        </p:nvSpPr>
        <p:spPr>
          <a:xfrm>
            <a:off x="8138764" y="5079814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graph1(t=32,128,…)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467215-F9A3-FFC2-81B2-B1CB71C71E53}"/>
              </a:ext>
            </a:extLst>
          </p:cNvPr>
          <p:cNvSpPr txBox="1"/>
          <p:nvPr/>
        </p:nvSpPr>
        <p:spPr>
          <a:xfrm>
            <a:off x="8353405" y="614020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weight</a:t>
            </a:r>
            <a:endParaRPr kumimoji="1" lang="zh-CN" altLang="en-US" dirty="0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9B720D88-F006-40A9-86BE-FA949E10838D}"/>
              </a:ext>
            </a:extLst>
          </p:cNvPr>
          <p:cNvSpPr/>
          <p:nvPr/>
        </p:nvSpPr>
        <p:spPr>
          <a:xfrm>
            <a:off x="10329603" y="4204086"/>
            <a:ext cx="232756" cy="21840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D6A83C-27C0-A413-8613-6A8E34F2A886}"/>
              </a:ext>
            </a:extLst>
          </p:cNvPr>
          <p:cNvSpPr txBox="1"/>
          <p:nvPr/>
        </p:nvSpPr>
        <p:spPr>
          <a:xfrm>
            <a:off x="10624089" y="5079814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combined_</a:t>
            </a:r>
          </a:p>
          <a:p>
            <a:r>
              <a:rPr kumimoji="1" lang="en-US" altLang="zh-CN" dirty="0" err="1"/>
              <a:t>context.bin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439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A7AAB-FB95-EEA7-9ABE-EDA4FD158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BA5BA-2A56-4391-B15F-665DED4C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Hexagon NPU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Shared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IO Buffer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9512E3-D2BF-DEDC-BE8B-15514F3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sz="2600" dirty="0"/>
              <a:t>默认状态下，</a:t>
            </a:r>
            <a:r>
              <a:rPr kumimoji="1" lang="en-US" altLang="zh-CN" sz="2600" dirty="0"/>
              <a:t> CPU</a:t>
            </a:r>
            <a:r>
              <a:rPr kumimoji="1" lang="zh-CN" altLang="en-US" sz="2600" dirty="0"/>
              <a:t>侧创建</a:t>
            </a:r>
            <a:r>
              <a:rPr kumimoji="1" lang="en-US" altLang="zh-CN" sz="2600" dirty="0"/>
              <a:t>graph</a:t>
            </a:r>
            <a:r>
              <a:rPr kumimoji="1" lang="zh-CN" altLang="en-US" sz="2600" dirty="0"/>
              <a:t>时申请的</a:t>
            </a:r>
            <a:r>
              <a:rPr kumimoji="1" lang="en-US" altLang="zh-CN" sz="2600" dirty="0"/>
              <a:t>tensor buffers</a:t>
            </a:r>
            <a:r>
              <a:rPr kumimoji="1" lang="zh-CN" altLang="en-US" sz="2600" dirty="0"/>
              <a:t>无法被</a:t>
            </a:r>
            <a:r>
              <a:rPr kumimoji="1" lang="en-US" altLang="zh-CN" sz="2600" dirty="0"/>
              <a:t>DSP</a:t>
            </a:r>
            <a:r>
              <a:rPr kumimoji="1" lang="zh-CN" altLang="en-US" sz="2600" dirty="0"/>
              <a:t>侧直接访问，每轮推理时会发生：</a:t>
            </a:r>
            <a:endParaRPr kumimoji="1" lang="en-US" altLang="zh-CN" sz="2600" dirty="0"/>
          </a:p>
          <a:p>
            <a:pPr marL="0" indent="0">
              <a:buNone/>
            </a:pPr>
            <a:r>
              <a:rPr kumimoji="1" lang="en-US" altLang="zh-CN" sz="2400" dirty="0"/>
              <a:t>host input </a:t>
            </a:r>
            <a:r>
              <a:rPr kumimoji="1" lang="en-US" altLang="zh-CN" sz="2400" dirty="0" err="1"/>
              <a:t>buffer→DMA</a:t>
            </a:r>
            <a:r>
              <a:rPr kumimoji="1" lang="en-US" altLang="zh-CN" sz="2400" dirty="0"/>
              <a:t>→ </a:t>
            </a:r>
            <a:r>
              <a:rPr kumimoji="1" lang="en-US" altLang="zh-CN" sz="2400" dirty="0" err="1"/>
              <a:t>RPCMem</a:t>
            </a:r>
            <a:r>
              <a:rPr kumimoji="1" lang="en-US" altLang="zh-CN" sz="2400" dirty="0"/>
              <a:t>→</a:t>
            </a:r>
            <a:r>
              <a:rPr kumimoji="1" lang="zh-CN" altLang="en-US" sz="2400" dirty="0"/>
              <a:t>推理</a:t>
            </a:r>
            <a:r>
              <a:rPr kumimoji="1" lang="en-US" altLang="zh-CN" sz="2400" dirty="0"/>
              <a:t>→</a:t>
            </a:r>
            <a:r>
              <a:rPr kumimoji="1" lang="en-US" altLang="zh-CN" sz="2400" dirty="0" err="1"/>
              <a:t>RPCMem</a:t>
            </a:r>
            <a:r>
              <a:rPr kumimoji="1" lang="en-US" altLang="zh-CN" sz="2400" dirty="0"/>
              <a:t>→ Host output buffer</a:t>
            </a:r>
          </a:p>
          <a:p>
            <a:r>
              <a:rPr kumimoji="1" lang="en-US" altLang="zh-CN" sz="2400" dirty="0"/>
              <a:t>Decode</a:t>
            </a:r>
            <a:r>
              <a:rPr kumimoji="1" lang="zh-CN" altLang="en-US" sz="2400" dirty="0"/>
              <a:t>时浪费的时间：</a:t>
            </a:r>
            <a:endParaRPr kumimoji="1" lang="en-US" altLang="zh-CN" sz="2400" dirty="0"/>
          </a:p>
          <a:p>
            <a:r>
              <a:rPr kumimoji="1" lang="en-US" altLang="zh-CN" sz="2400" dirty="0"/>
              <a:t>2x(host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buffer</a:t>
            </a:r>
            <a:r>
              <a:rPr kumimoji="1" lang="zh-CN" altLang="en-US" sz="2400" dirty="0"/>
              <a:t>和</a:t>
            </a:r>
            <a:r>
              <a:rPr kumimoji="1" lang="en-US" altLang="zh-CN" sz="2400" dirty="0" err="1"/>
              <a:t>RPCMem</a:t>
            </a:r>
            <a:r>
              <a:rPr kumimoji="1" lang="zh-CN" altLang="en-US" sz="2400" dirty="0"/>
              <a:t>之间的拷贝时间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 上一轮</a:t>
            </a:r>
            <a:r>
              <a:rPr kumimoji="1" lang="en-US" altLang="zh-CN" sz="2400" dirty="0"/>
              <a:t>state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output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→</a:t>
            </a:r>
            <a:r>
              <a:rPr kumimoji="1" lang="zh-CN" altLang="en-US" sz="2400" dirty="0"/>
              <a:t> 当前</a:t>
            </a:r>
            <a:r>
              <a:rPr kumimoji="1" lang="en-US" altLang="zh-CN" sz="2400" dirty="0"/>
              <a:t>state input</a:t>
            </a:r>
            <a:r>
              <a:rPr kumimoji="1" lang="zh-CN" altLang="en-US" sz="2400" dirty="0"/>
              <a:t>的拷贝时间</a:t>
            </a:r>
            <a:endParaRPr kumimoji="1" lang="en-US" altLang="zh-CN" sz="2400" dirty="0"/>
          </a:p>
          <a:p>
            <a:r>
              <a:rPr kumimoji="1" lang="en-US" altLang="zh-CN" sz="2400" dirty="0"/>
              <a:t>Decode</a:t>
            </a:r>
            <a:r>
              <a:rPr kumimoji="1" lang="zh-CN" altLang="en-US" sz="2400" dirty="0"/>
              <a:t>时浪费的空间：</a:t>
            </a:r>
            <a:endParaRPr kumimoji="1" lang="en-US" altLang="zh-CN" sz="2400" dirty="0"/>
          </a:p>
          <a:p>
            <a:r>
              <a:rPr kumimoji="1" lang="zh-CN" altLang="en-US" sz="2400" dirty="0"/>
              <a:t>默认状态下，存储</a:t>
            </a:r>
            <a:r>
              <a:rPr kumimoji="1" lang="en-US" altLang="zh-CN" sz="2400" dirty="0"/>
              <a:t>states</a:t>
            </a:r>
            <a:r>
              <a:rPr kumimoji="1" lang="zh-CN" altLang="en-US" sz="2400" dirty="0"/>
              <a:t>使用的</a:t>
            </a:r>
            <a:r>
              <a:rPr kumimoji="1" lang="en-US" altLang="zh-CN" sz="2400" dirty="0"/>
              <a:t>host input/output buffer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input/output </a:t>
            </a:r>
            <a:r>
              <a:rPr kumimoji="1" lang="en-US" altLang="zh-CN" sz="2400" dirty="0" err="1"/>
              <a:t>RPCMem</a:t>
            </a:r>
            <a:r>
              <a:rPr kumimoji="1" lang="zh-CN" altLang="en-US" sz="2400" dirty="0"/>
              <a:t>分配的内存有</a:t>
            </a:r>
            <a:r>
              <a:rPr kumimoji="1" lang="en-US" altLang="zh-CN" sz="2400" dirty="0"/>
              <a:t>3/4</a:t>
            </a:r>
            <a:r>
              <a:rPr kumimoji="1" lang="zh-CN" altLang="en-US" sz="2400" dirty="0"/>
              <a:t>为不必要的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1536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104C1-6C77-1F6C-F14B-05B29BBC0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A4DEB-53B6-FFCE-10D8-0F3A5B76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Hexagon NPU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Shared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IO Buffer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C188C-4EA9-39AA-DB82-28A532029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839590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解决办法：调用</a:t>
            </a:r>
            <a:r>
              <a:rPr kumimoji="1" lang="en" altLang="zh-CN" sz="2400" dirty="0" err="1"/>
              <a:t>libcdsprpc</a:t>
            </a:r>
            <a:r>
              <a:rPr kumimoji="1" lang="zh-CN" altLang="en" sz="2400" dirty="0"/>
              <a:t>中</a:t>
            </a:r>
            <a:r>
              <a:rPr kumimoji="1" lang="zh-CN" altLang="en-US" sz="2400" dirty="0"/>
              <a:t>的接口手动申请</a:t>
            </a:r>
            <a:r>
              <a:rPr kumimoji="1" lang="en-US" altLang="zh-CN" sz="2400" dirty="0" err="1"/>
              <a:t>RPCMem</a:t>
            </a:r>
            <a:r>
              <a:rPr kumimoji="1" lang="zh-CN" altLang="en-US" sz="2400" dirty="0"/>
              <a:t>，并在准备</a:t>
            </a:r>
            <a:r>
              <a:rPr kumimoji="1" lang="en-US" altLang="zh-CN" sz="2400" dirty="0"/>
              <a:t>QNN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graph</a:t>
            </a:r>
            <a:r>
              <a:rPr kumimoji="1" lang="zh-CN" altLang="en-US" sz="2400" dirty="0"/>
              <a:t>的时候将对应</a:t>
            </a:r>
            <a:r>
              <a:rPr kumimoji="1" lang="en-US" altLang="zh-CN" sz="2400" dirty="0"/>
              <a:t>state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i</a:t>
            </a:r>
            <a:r>
              <a:rPr kumimoji="1" lang="en-US" altLang="zh-CN" sz="2400" dirty="0"/>
              <a:t>/o</a:t>
            </a:r>
            <a:r>
              <a:rPr kumimoji="1" lang="zh-CN" altLang="en-US" sz="2400" dirty="0"/>
              <a:t>指定为同一块</a:t>
            </a:r>
            <a:r>
              <a:rPr kumimoji="1" lang="en-US" altLang="zh-CN" sz="2400" dirty="0" err="1"/>
              <a:t>RPCMem</a:t>
            </a:r>
            <a:r>
              <a:rPr kumimoji="1" lang="zh-CN" altLang="en-US" sz="2400" dirty="0"/>
              <a:t>对应位置的</a:t>
            </a:r>
            <a:r>
              <a:rPr kumimoji="1" lang="en-US" altLang="zh-CN" sz="2400" dirty="0" err="1"/>
              <a:t>memHandle</a:t>
            </a:r>
            <a:r>
              <a:rPr kumimoji="1" lang="zh-CN" altLang="en-US" sz="2400" dirty="0"/>
              <a:t> （</a:t>
            </a:r>
            <a:r>
              <a:rPr kumimoji="1" lang="en" altLang="zh-CN" sz="2400" dirty="0">
                <a:hlinkClick r:id="rId2"/>
              </a:rPr>
              <a:t>https://docs.qualcomm.com/bundle/publicresource/topics/80-63442-50/htp_shared_buffer_tutorial.html#using-qnn_htp_mem_shared_buffer-with-qnn-api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3DA579-B3F6-4DDE-584A-4660A59D5B51}"/>
              </a:ext>
            </a:extLst>
          </p:cNvPr>
          <p:cNvSpPr/>
          <p:nvPr/>
        </p:nvSpPr>
        <p:spPr>
          <a:xfrm>
            <a:off x="2544416" y="4595149"/>
            <a:ext cx="1134319" cy="775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token_id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D839AD-4855-511D-9F0B-0CC35E906ED0}"/>
              </a:ext>
            </a:extLst>
          </p:cNvPr>
          <p:cNvSpPr/>
          <p:nvPr/>
        </p:nvSpPr>
        <p:spPr>
          <a:xfrm>
            <a:off x="3678735" y="4595149"/>
            <a:ext cx="1134319" cy="775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state1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50DD98-2C2D-F5CB-7928-93CB840AD7EE}"/>
              </a:ext>
            </a:extLst>
          </p:cNvPr>
          <p:cNvSpPr/>
          <p:nvPr/>
        </p:nvSpPr>
        <p:spPr>
          <a:xfrm>
            <a:off x="4813054" y="4595149"/>
            <a:ext cx="1134319" cy="775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state2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307723-8307-E7F0-E2C0-CA9FBFC332C4}"/>
              </a:ext>
            </a:extLst>
          </p:cNvPr>
          <p:cNvSpPr/>
          <p:nvPr/>
        </p:nvSpPr>
        <p:spPr>
          <a:xfrm>
            <a:off x="5947373" y="4595149"/>
            <a:ext cx="2268638" cy="775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40D375-51BC-B322-E9A1-F8D71297C1C7}"/>
              </a:ext>
            </a:extLst>
          </p:cNvPr>
          <p:cNvSpPr/>
          <p:nvPr/>
        </p:nvSpPr>
        <p:spPr>
          <a:xfrm>
            <a:off x="8216011" y="4595149"/>
            <a:ext cx="1134319" cy="775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stateN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7196A6-7D1C-8590-680C-F4D650B218A9}"/>
              </a:ext>
            </a:extLst>
          </p:cNvPr>
          <p:cNvSpPr/>
          <p:nvPr/>
        </p:nvSpPr>
        <p:spPr>
          <a:xfrm>
            <a:off x="9350330" y="4595149"/>
            <a:ext cx="1134319" cy="775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logits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956FDC-FF8D-78A7-1724-7A137011C70C}"/>
              </a:ext>
            </a:extLst>
          </p:cNvPr>
          <p:cNvSpPr txBox="1"/>
          <p:nvPr/>
        </p:nvSpPr>
        <p:spPr>
          <a:xfrm>
            <a:off x="275778" y="4117177"/>
            <a:ext cx="2212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Whole shared buffer</a:t>
            </a:r>
          </a:p>
          <a:p>
            <a:r>
              <a:rPr kumimoji="1" lang="en-US" altLang="zh-CN" dirty="0"/>
              <a:t>from `</a:t>
            </a:r>
            <a:r>
              <a:rPr kumimoji="1" lang="en-US" altLang="zh-CN" dirty="0" err="1"/>
              <a:t>rpcmem_alloc</a:t>
            </a:r>
            <a:r>
              <a:rPr kumimoji="1" lang="en-US" altLang="zh-CN" dirty="0"/>
              <a:t>`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err="1"/>
              <a:t>fd</a:t>
            </a:r>
            <a:endParaRPr kumimoji="1" lang="en-US" altLang="zh-CN" dirty="0"/>
          </a:p>
          <a:p>
            <a:r>
              <a:rPr kumimoji="1" lang="en-US" altLang="zh-CN" dirty="0"/>
              <a:t>          mem </a:t>
            </a:r>
            <a:r>
              <a:rPr kumimoji="1" lang="en-US" altLang="zh-CN" dirty="0" err="1"/>
              <a:t>ptr</a:t>
            </a:r>
            <a:endParaRPr kumimoji="1" lang="en-US" altLang="zh-CN" dirty="0"/>
          </a:p>
          <a:p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F7CF165-3F22-D330-BD7B-237F131CF57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544416" y="3896139"/>
            <a:ext cx="567160" cy="699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D499711-F8B0-CBE8-3527-047D71A791D7}"/>
              </a:ext>
            </a:extLst>
          </p:cNvPr>
          <p:cNvSpPr txBox="1"/>
          <p:nvPr/>
        </p:nvSpPr>
        <p:spPr>
          <a:xfrm>
            <a:off x="1891369" y="355129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Host input</a:t>
            </a:r>
            <a:endParaRPr kumimoji="1" lang="zh-CN" altLang="en-US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315AB0D-46CC-A2F1-0FAD-0A1284413C73}"/>
              </a:ext>
            </a:extLst>
          </p:cNvPr>
          <p:cNvCxnSpPr>
            <a:cxnSpLocks/>
          </p:cNvCxnSpPr>
          <p:nvPr/>
        </p:nvCxnSpPr>
        <p:spPr>
          <a:xfrm>
            <a:off x="4217807" y="4117177"/>
            <a:ext cx="0" cy="477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024283B-1FEB-72AE-BC30-075227CE7DDE}"/>
              </a:ext>
            </a:extLst>
          </p:cNvPr>
          <p:cNvCxnSpPr>
            <a:cxnSpLocks/>
          </p:cNvCxnSpPr>
          <p:nvPr/>
        </p:nvCxnSpPr>
        <p:spPr>
          <a:xfrm>
            <a:off x="4217807" y="5370653"/>
            <a:ext cx="0" cy="477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B8A4085-97E1-D6B8-E488-2129C6DAEB99}"/>
              </a:ext>
            </a:extLst>
          </p:cNvPr>
          <p:cNvSpPr txBox="1"/>
          <p:nvPr/>
        </p:nvSpPr>
        <p:spPr>
          <a:xfrm>
            <a:off x="3485702" y="3470846"/>
            <a:ext cx="1520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state1_in </a:t>
            </a:r>
            <a:r>
              <a:rPr kumimoji="1" lang="en-US" altLang="zh-CN" dirty="0" err="1"/>
              <a:t>memHandle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E7E385-A292-434F-7F8D-DA1349249F54}"/>
              </a:ext>
            </a:extLst>
          </p:cNvPr>
          <p:cNvSpPr txBox="1"/>
          <p:nvPr/>
        </p:nvSpPr>
        <p:spPr>
          <a:xfrm>
            <a:off x="3457614" y="5846544"/>
            <a:ext cx="3042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state1_out </a:t>
            </a:r>
          </a:p>
          <a:p>
            <a:r>
              <a:rPr kumimoji="1" lang="en-US" altLang="zh-CN" dirty="0" err="1"/>
              <a:t>memHandle</a:t>
            </a:r>
            <a:endParaRPr kumimoji="1" lang="en-US" altLang="zh-CN" dirty="0"/>
          </a:p>
          <a:p>
            <a:r>
              <a:rPr kumimoji="1" lang="en-US" altLang="zh-CN" dirty="0"/>
              <a:t>(</a:t>
            </a:r>
            <a:r>
              <a:rPr kumimoji="1" lang="zh-CN" altLang="en-US" dirty="0"/>
              <a:t>实际上是同一块内存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622E10F-0781-0130-EDA8-708A1D1F9D7A}"/>
              </a:ext>
            </a:extLst>
          </p:cNvPr>
          <p:cNvCxnSpPr>
            <a:cxnSpLocks/>
          </p:cNvCxnSpPr>
          <p:nvPr/>
        </p:nvCxnSpPr>
        <p:spPr>
          <a:xfrm>
            <a:off x="8743016" y="4117177"/>
            <a:ext cx="0" cy="477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DE51FC0-E1C9-3F37-3462-EBE5A9F1BD52}"/>
              </a:ext>
            </a:extLst>
          </p:cNvPr>
          <p:cNvCxnSpPr>
            <a:cxnSpLocks/>
          </p:cNvCxnSpPr>
          <p:nvPr/>
        </p:nvCxnSpPr>
        <p:spPr>
          <a:xfrm>
            <a:off x="8743016" y="5370653"/>
            <a:ext cx="0" cy="477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F519ADB-218E-0023-3A26-C40526CAC9C2}"/>
              </a:ext>
            </a:extLst>
          </p:cNvPr>
          <p:cNvSpPr txBox="1"/>
          <p:nvPr/>
        </p:nvSpPr>
        <p:spPr>
          <a:xfrm>
            <a:off x="8010911" y="3470846"/>
            <a:ext cx="1520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stateN_in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memHandle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B6D9DF-DDC2-932D-D320-96A60542B0F3}"/>
              </a:ext>
            </a:extLst>
          </p:cNvPr>
          <p:cNvSpPr txBox="1"/>
          <p:nvPr/>
        </p:nvSpPr>
        <p:spPr>
          <a:xfrm>
            <a:off x="7982823" y="5846544"/>
            <a:ext cx="2307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stateN_out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memHandle</a:t>
            </a:r>
            <a:endParaRPr kumimoji="1" lang="en-US" altLang="zh-CN" dirty="0"/>
          </a:p>
          <a:p>
            <a:r>
              <a:rPr kumimoji="1" lang="en-US" altLang="zh-CN" dirty="0"/>
              <a:t>(</a:t>
            </a:r>
            <a:r>
              <a:rPr kumimoji="1" lang="zh-CN" altLang="en-US" dirty="0"/>
              <a:t>实际上是同一块内存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FAA14F77-ABA0-EA0A-D8D6-DF425F83915B}"/>
              </a:ext>
            </a:extLst>
          </p:cNvPr>
          <p:cNvCxnSpPr>
            <a:cxnSpLocks/>
          </p:cNvCxnSpPr>
          <p:nvPr/>
        </p:nvCxnSpPr>
        <p:spPr>
          <a:xfrm flipV="1">
            <a:off x="9877335" y="3920630"/>
            <a:ext cx="595246" cy="674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38B06F4-E989-EDCD-C481-D0FE874B372F}"/>
              </a:ext>
            </a:extLst>
          </p:cNvPr>
          <p:cNvSpPr txBox="1"/>
          <p:nvPr/>
        </p:nvSpPr>
        <p:spPr>
          <a:xfrm>
            <a:off x="9813586" y="353650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DSP output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009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50999-4805-722C-DFC4-BC2684D9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460EB-9EB8-5457-8ADC-9C97D85E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量化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05F0E0-C40E-31EF-BC21-3DA3D3751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52417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WKV</a:t>
            </a:r>
            <a:r>
              <a:rPr kumimoji="1" lang="zh-CN" altLang="en-US" sz="2400" dirty="0"/>
              <a:t>部份，以及每层的</a:t>
            </a:r>
            <a:r>
              <a:rPr kumimoji="1" lang="en-US" altLang="zh-CN" sz="2400" dirty="0"/>
              <a:t>Pre-</a:t>
            </a:r>
            <a:r>
              <a:rPr kumimoji="1" lang="en-US" altLang="zh-CN" sz="2400" dirty="0" err="1"/>
              <a:t>LayerNorm</a:t>
            </a:r>
            <a:r>
              <a:rPr kumimoji="1" lang="zh-CN" altLang="en-US" sz="2400" dirty="0"/>
              <a:t>使用</a:t>
            </a:r>
            <a:r>
              <a:rPr kumimoji="1" lang="en-US" altLang="zh-CN" sz="2400" dirty="0"/>
              <a:t>fp16</a:t>
            </a:r>
            <a:r>
              <a:rPr kumimoji="1" lang="zh-CN" altLang="en-US" sz="2400" dirty="0"/>
              <a:t>计算</a:t>
            </a:r>
            <a:endParaRPr kumimoji="1" lang="en-US" altLang="zh-CN" sz="2400" dirty="0"/>
          </a:p>
          <a:p>
            <a:r>
              <a:rPr kumimoji="1" lang="en-US" altLang="zh-CN" sz="2400" dirty="0" err="1"/>
              <a:t>ElementwiseMul</a:t>
            </a:r>
            <a:r>
              <a:rPr kumimoji="1" lang="en-US" altLang="zh-CN" sz="2400" dirty="0"/>
              <a:t>/Add</a:t>
            </a:r>
            <a:r>
              <a:rPr kumimoji="1" lang="zh-CN" altLang="en-US" sz="2400" dirty="0"/>
              <a:t>等操作使用</a:t>
            </a:r>
            <a:r>
              <a:rPr kumimoji="1" lang="en-US" altLang="zh-CN" sz="2400" dirty="0"/>
              <a:t>int8 weight, int16 activation</a:t>
            </a:r>
          </a:p>
          <a:p>
            <a:r>
              <a:rPr kumimoji="1" lang="en-US" altLang="zh-CN" sz="2400" dirty="0"/>
              <a:t>Linear</a:t>
            </a:r>
            <a:r>
              <a:rPr kumimoji="1" lang="zh-CN" altLang="en-US" sz="2400" dirty="0"/>
              <a:t>层使用</a:t>
            </a:r>
            <a:r>
              <a:rPr kumimoji="1" lang="en-US" altLang="zh-CN" sz="2400" dirty="0"/>
              <a:t>int8</a:t>
            </a:r>
            <a:r>
              <a:rPr kumimoji="1" lang="zh-CN" altLang="en-US" sz="2400" dirty="0"/>
              <a:t>或</a:t>
            </a:r>
            <a:r>
              <a:rPr kumimoji="1" lang="en-US" altLang="zh-CN" sz="2400" dirty="0"/>
              <a:t>int4 weight, int16 activation</a:t>
            </a:r>
          </a:p>
        </p:txBody>
      </p:sp>
    </p:spTree>
    <p:extLst>
      <p:ext uri="{BB962C8B-B14F-4D97-AF65-F5344CB8AC3E}">
        <p14:creationId xmlns:p14="http://schemas.microsoft.com/office/powerpoint/2010/main" val="228769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D05C1-8BE9-410E-AAFC-F6CB3EE9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whoami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059A9-8802-FDD1-9737-129083C98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/>
          <a:lstStyle/>
          <a:p>
            <a:r>
              <a:rPr kumimoji="1" lang="en-US" altLang="zh-CN" dirty="0"/>
              <a:t>A typical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undergraduate</a:t>
            </a:r>
          </a:p>
          <a:p>
            <a:r>
              <a:rPr kumimoji="1" lang="en-US" altLang="zh-CN" dirty="0"/>
              <a:t>Linux kernel contributor</a:t>
            </a:r>
          </a:p>
          <a:p>
            <a:r>
              <a:rPr kumimoji="1" lang="en-US" altLang="zh-CN" dirty="0"/>
              <a:t>ncnn contributor</a:t>
            </a:r>
          </a:p>
          <a:p>
            <a:r>
              <a:rPr kumimoji="1" lang="en-US" altLang="zh-CN" dirty="0"/>
              <a:t>llama.cpp collaborator</a:t>
            </a:r>
          </a:p>
          <a:p>
            <a:endParaRPr kumimoji="1" lang="en-US" altLang="zh-CN" dirty="0"/>
          </a:p>
          <a:p>
            <a:r>
              <a:rPr kumimoji="1" lang="en" altLang="zh-CN" dirty="0">
                <a:hlinkClick r:id="rId2"/>
              </a:rPr>
              <a:t>https://github.com/MollySophia</a:t>
            </a:r>
            <a:r>
              <a:rPr kumimoji="1" lang="en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425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16BDC-F07C-4FCF-52E4-9C3FD44F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829D4-1A11-6161-322A-60994B86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量化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98E6D-1D75-7C67-A2AC-41E1947D6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52417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WKV</a:t>
            </a:r>
            <a:r>
              <a:rPr kumimoji="1" lang="zh-CN" altLang="en-US" sz="2400" dirty="0"/>
              <a:t>部份，以及每层的</a:t>
            </a:r>
            <a:r>
              <a:rPr kumimoji="1" lang="en-US" altLang="zh-CN" sz="2400" dirty="0"/>
              <a:t>Pre-</a:t>
            </a:r>
            <a:r>
              <a:rPr kumimoji="1" lang="en-US" altLang="zh-CN" sz="2400" dirty="0" err="1"/>
              <a:t>LayerNorm</a:t>
            </a:r>
            <a:r>
              <a:rPr kumimoji="1" lang="zh-CN" altLang="en-US" sz="2400" dirty="0"/>
              <a:t>使用</a:t>
            </a:r>
            <a:r>
              <a:rPr kumimoji="1" lang="en-US" altLang="zh-CN" sz="2400" dirty="0"/>
              <a:t>fp16</a:t>
            </a:r>
            <a:r>
              <a:rPr kumimoji="1" lang="zh-CN" altLang="en-US" sz="2400" dirty="0"/>
              <a:t>计算</a:t>
            </a:r>
            <a:endParaRPr kumimoji="1" lang="en-US" altLang="zh-CN" sz="2400" dirty="0"/>
          </a:p>
          <a:p>
            <a:r>
              <a:rPr kumimoji="1" lang="en-US" altLang="zh-CN" sz="2400" dirty="0" err="1"/>
              <a:t>ElementwiseMul</a:t>
            </a:r>
            <a:r>
              <a:rPr kumimoji="1" lang="en-US" altLang="zh-CN" sz="2400" dirty="0"/>
              <a:t>/Add</a:t>
            </a:r>
            <a:r>
              <a:rPr kumimoji="1" lang="zh-CN" altLang="en-US" sz="2400" dirty="0"/>
              <a:t>等操作使用</a:t>
            </a:r>
            <a:r>
              <a:rPr kumimoji="1" lang="en-US" altLang="zh-CN" sz="2400" dirty="0"/>
              <a:t>int8 weight, int16 activation</a:t>
            </a:r>
          </a:p>
          <a:p>
            <a:r>
              <a:rPr kumimoji="1" lang="en-US" altLang="zh-CN" sz="2400" dirty="0"/>
              <a:t>Linear</a:t>
            </a:r>
            <a:r>
              <a:rPr kumimoji="1" lang="zh-CN" altLang="en-US" sz="2400" dirty="0"/>
              <a:t>层使用</a:t>
            </a:r>
            <a:r>
              <a:rPr kumimoji="1" lang="en-US" altLang="zh-CN" sz="2400" dirty="0"/>
              <a:t>int8</a:t>
            </a:r>
            <a:r>
              <a:rPr kumimoji="1" lang="zh-CN" altLang="en-US" sz="2400" dirty="0"/>
              <a:t>或</a:t>
            </a:r>
            <a:r>
              <a:rPr kumimoji="1" lang="en-US" altLang="zh-CN" sz="2400" dirty="0"/>
              <a:t>int4 weight, int16 activation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1C65CA-65C8-9D99-FD7B-D803D78B7659}"/>
              </a:ext>
            </a:extLst>
          </p:cNvPr>
          <p:cNvSpPr txBox="1"/>
          <p:nvPr/>
        </p:nvSpPr>
        <p:spPr>
          <a:xfrm>
            <a:off x="838200" y="3362897"/>
            <a:ext cx="10758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为什么用</a:t>
            </a:r>
            <a:r>
              <a:rPr kumimoji="1" lang="en-US" altLang="zh-CN" sz="2400" dirty="0"/>
              <a:t>int16</a:t>
            </a:r>
            <a:r>
              <a:rPr kumimoji="1" lang="zh-CN" altLang="en-US" sz="2400" dirty="0"/>
              <a:t>代替</a:t>
            </a:r>
            <a:r>
              <a:rPr kumimoji="1" lang="en-US" altLang="zh-CN" sz="2400" dirty="0"/>
              <a:t>fp16</a:t>
            </a:r>
            <a:r>
              <a:rPr kumimoji="1" lang="zh-CN" altLang="en-US" sz="2400" dirty="0"/>
              <a:t>？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Hexagon DSP</a:t>
            </a:r>
            <a:r>
              <a:rPr kumimoji="1" lang="zh-CN" altLang="en-US" sz="2400" dirty="0"/>
              <a:t>的定点数计算能力强于浮点数（</a:t>
            </a:r>
            <a:r>
              <a:rPr kumimoji="1" lang="en-US" altLang="zh-CN" sz="2400" dirty="0"/>
              <a:t>8Gen1</a:t>
            </a:r>
            <a:r>
              <a:rPr kumimoji="1" lang="zh-CN" altLang="en-US" sz="2400" dirty="0"/>
              <a:t>以前的平台甚至</a:t>
            </a:r>
            <a:r>
              <a:rPr kumimoji="1" lang="en-US" altLang="zh-CN" sz="2400" dirty="0"/>
              <a:t>HVX</a:t>
            </a:r>
            <a:r>
              <a:rPr kumimoji="1" lang="zh-CN" altLang="en-US" sz="2400" dirty="0"/>
              <a:t>没有浮点单元），</a:t>
            </a:r>
            <a:r>
              <a:rPr kumimoji="1" lang="en-US" altLang="zh-CN" sz="2400" dirty="0"/>
              <a:t>int16</a:t>
            </a:r>
            <a:r>
              <a:rPr kumimoji="1" lang="zh-CN" altLang="en-US" sz="2400" dirty="0"/>
              <a:t>在高通硬件平台上比</a:t>
            </a:r>
            <a:r>
              <a:rPr kumimoji="1" lang="en-US" altLang="zh-CN" sz="2400" dirty="0"/>
              <a:t>fp16</a:t>
            </a:r>
            <a:r>
              <a:rPr kumimoji="1" lang="zh-CN" altLang="en-US" sz="2400" dirty="0"/>
              <a:t>有更强的性能和更低的能耗</a:t>
            </a: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HMX</a:t>
            </a:r>
            <a:r>
              <a:rPr kumimoji="1" lang="zh-CN" altLang="en-US" sz="2400" dirty="0"/>
              <a:t>的浮点单元和整数单元相互独立，</a:t>
            </a:r>
            <a:r>
              <a:rPr kumimoji="1" lang="en-US" altLang="zh-CN" sz="2400" dirty="0"/>
              <a:t>QNN</a:t>
            </a:r>
            <a:r>
              <a:rPr kumimoji="1" lang="zh-CN" altLang="en-US" sz="2400" dirty="0"/>
              <a:t>也因此并没有实现</a:t>
            </a:r>
            <a:r>
              <a:rPr kumimoji="1" lang="en-US" altLang="zh-CN" sz="2400" dirty="0"/>
              <a:t>fp16i8/fp16i4</a:t>
            </a:r>
            <a:r>
              <a:rPr kumimoji="1" lang="zh-CN" altLang="en-US" sz="2400" dirty="0"/>
              <a:t>的</a:t>
            </a:r>
            <a:r>
              <a:rPr kumimoji="1" lang="en-US" altLang="zh-CN" sz="2400" dirty="0" err="1"/>
              <a:t>matmul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kernel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217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7F5D6-0549-DFB9-FA94-740DB8EE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量化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挑战（以及</a:t>
            </a:r>
            <a:r>
              <a:rPr kumimoji="1" lang="en-US" altLang="zh-CN" b="1" dirty="0"/>
              <a:t>future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work</a:t>
            </a:r>
            <a:r>
              <a:rPr kumimoji="1" lang="zh-CN" altLang="en-US" b="1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F98A7E-0226-B96C-9871-9AA3028B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a16w8</a:t>
            </a:r>
            <a:r>
              <a:rPr kumimoji="1" lang="zh-CN" altLang="en-US" sz="2400" dirty="0"/>
              <a:t>很轻松：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 err="1"/>
              <a:t>rwkv</a:t>
            </a:r>
            <a:r>
              <a:rPr kumimoji="1" lang="en-US" altLang="zh-CN" sz="2400" dirty="0"/>
              <a:t> v6 3B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a16w8</a:t>
            </a:r>
            <a:r>
              <a:rPr kumimoji="1" lang="zh-CN" altLang="en-US" sz="2400" dirty="0"/>
              <a:t>相比</a:t>
            </a:r>
            <a:r>
              <a:rPr kumimoji="1" lang="en-US" altLang="zh-CN" sz="2400" dirty="0"/>
              <a:t>fp32</a:t>
            </a:r>
            <a:r>
              <a:rPr kumimoji="1" lang="zh-CN" altLang="en-US" sz="2400" dirty="0"/>
              <a:t>，在</a:t>
            </a:r>
            <a:r>
              <a:rPr kumimoji="1" lang="en-US" altLang="zh-CN" sz="2400" dirty="0"/>
              <a:t>LAMBADA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eval</a:t>
            </a:r>
            <a:r>
              <a:rPr kumimoji="1" lang="zh-CN" altLang="en-US" sz="2400" dirty="0"/>
              <a:t>上保留了</a:t>
            </a:r>
            <a:r>
              <a:rPr kumimoji="1" lang="en-US" altLang="zh-CN" sz="2400" dirty="0"/>
              <a:t>99.95%</a:t>
            </a:r>
            <a:r>
              <a:rPr kumimoji="1" lang="zh-CN" altLang="en-US" sz="2400" dirty="0"/>
              <a:t>的准确度（</a:t>
            </a:r>
            <a:r>
              <a:rPr kumimoji="1" lang="en-US" altLang="zh-CN" sz="2400" dirty="0"/>
              <a:t>71.4% → 71.36%</a:t>
            </a:r>
            <a:r>
              <a:rPr kumimoji="1" lang="zh-CN" altLang="en-US" sz="2400" dirty="0"/>
              <a:t>）以及</a:t>
            </a:r>
            <a:r>
              <a:rPr kumimoji="1" lang="en-US" altLang="zh-CN" sz="2400" dirty="0"/>
              <a:t>~0.05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PPL</a:t>
            </a:r>
            <a:r>
              <a:rPr kumimoji="1" lang="zh-CN" altLang="en-US" sz="2400" dirty="0"/>
              <a:t>上升（</a:t>
            </a:r>
            <a:r>
              <a:rPr kumimoji="1" lang="en-US" altLang="zh-CN" sz="2400" dirty="0"/>
              <a:t>3.85 →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3.90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r>
              <a:rPr kumimoji="1" lang="en-US" altLang="zh-CN" sz="2400" dirty="0"/>
              <a:t>a16w4</a:t>
            </a:r>
            <a:r>
              <a:rPr kumimoji="1" lang="zh-CN" altLang="en-US" sz="2400" dirty="0"/>
              <a:t>有些棘手：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/>
              <a:t>QNN</a:t>
            </a:r>
            <a:r>
              <a:rPr kumimoji="1" lang="zh-CN" altLang="en-US" sz="2400" dirty="0"/>
              <a:t>（截至目前适配版本）对权重的量化粒度仅能细到</a:t>
            </a:r>
            <a:r>
              <a:rPr kumimoji="1" lang="en-US" altLang="zh-CN" sz="2400" dirty="0"/>
              <a:t>per-row</a:t>
            </a:r>
          </a:p>
          <a:p>
            <a:pPr marL="0" indent="0">
              <a:buNone/>
            </a:pPr>
            <a:r>
              <a:rPr kumimoji="1" lang="zh-CN" altLang="en-US" sz="2400" dirty="0"/>
              <a:t>当前的实现为：在校准数据集上逐层通过选择不同的量化参数，尽可能减小每层量化模型的输出与原模型输出的</a:t>
            </a:r>
            <a:r>
              <a:rPr kumimoji="1" lang="en-US" altLang="zh-CN" sz="2400" dirty="0"/>
              <a:t>MSE</a:t>
            </a:r>
          </a:p>
          <a:p>
            <a:pPr marL="0" indent="0">
              <a:buNone/>
            </a:pPr>
            <a:r>
              <a:rPr kumimoji="1" lang="en-US" altLang="zh-CN" sz="2400" dirty="0" err="1"/>
              <a:t>rwkv</a:t>
            </a:r>
            <a:r>
              <a:rPr kumimoji="1" lang="en-US" altLang="zh-CN" sz="2400" dirty="0"/>
              <a:t> v6 3B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71.4% →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68.9% LAMBADA acc</a:t>
            </a:r>
            <a:r>
              <a:rPr kumimoji="1" lang="zh-CN" altLang="en-US" sz="2400" dirty="0"/>
              <a:t>，不算优秀</a:t>
            </a:r>
          </a:p>
          <a:p>
            <a:pPr marL="0" indent="0">
              <a:buNone/>
            </a:pP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如何解决？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089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B0620-7B39-1A95-8544-3A060B66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Future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work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6AEA1-3135-2F0E-D954-FB9D324E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AIMET</a:t>
            </a:r>
            <a:r>
              <a:rPr kumimoji="1" lang="zh-CN" altLang="en-US" sz="2400" dirty="0"/>
              <a:t>（高通的开源模型量化工具包）在逐渐开始支持</a:t>
            </a:r>
            <a:r>
              <a:rPr kumimoji="1" lang="en-US" altLang="zh-CN" sz="2400" dirty="0"/>
              <a:t>per-block</a:t>
            </a:r>
            <a:r>
              <a:rPr kumimoji="1" lang="zh-CN" altLang="en-US" sz="2400" dirty="0"/>
              <a:t>粒度的量化，以及：“</a:t>
            </a:r>
            <a:r>
              <a:rPr kumimoji="1" lang="en" altLang="zh-CN" sz="2400" dirty="0"/>
              <a:t>an alternative to </a:t>
            </a:r>
            <a:r>
              <a:rPr kumimoji="1" lang="en" altLang="zh-CN" sz="2400" dirty="0" err="1"/>
              <a:t>Blockwise</a:t>
            </a:r>
            <a:r>
              <a:rPr kumimoji="1" lang="en" altLang="zh-CN" sz="2400" dirty="0"/>
              <a:t> Quantization referred to as Low Power </a:t>
            </a:r>
            <a:r>
              <a:rPr kumimoji="1" lang="en" altLang="zh-CN" sz="2400" dirty="0" err="1"/>
              <a:t>Blockwise</a:t>
            </a:r>
            <a:r>
              <a:rPr kumimoji="1" lang="en" altLang="zh-CN" sz="2400" dirty="0"/>
              <a:t> Quantization (LPBQ).</a:t>
            </a:r>
            <a:r>
              <a:rPr kumimoji="1" lang="zh-CN" altLang="en-US" sz="2400" dirty="0"/>
              <a:t>”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/>
              <a:t>TODO: </a:t>
            </a:r>
            <a:r>
              <a:rPr kumimoji="1" lang="zh-CN" altLang="en-US" sz="2400" dirty="0"/>
              <a:t>了解新功能，尝试将</a:t>
            </a:r>
            <a:r>
              <a:rPr kumimoji="1" lang="en-US" altLang="zh-CN" sz="2400" dirty="0"/>
              <a:t>AIMET</a:t>
            </a:r>
            <a:r>
              <a:rPr kumimoji="1" lang="zh-CN" altLang="en-US" sz="2400" dirty="0"/>
              <a:t>导出的量化参数导入</a:t>
            </a:r>
            <a:r>
              <a:rPr kumimoji="1" lang="en-US" altLang="zh-CN" sz="2400" dirty="0"/>
              <a:t>QNN</a:t>
            </a:r>
            <a:r>
              <a:rPr kumimoji="1" lang="zh-CN" altLang="en-US" sz="2400" dirty="0"/>
              <a:t>并正常跑通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sz="2400" dirty="0"/>
              <a:t>尝试在特定任务上做</a:t>
            </a:r>
            <a:r>
              <a:rPr kumimoji="1" lang="en-US" altLang="zh-CN" sz="2400" dirty="0"/>
              <a:t>Quantization-Aware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使用一些</a:t>
            </a:r>
            <a:r>
              <a:rPr kumimoji="1" lang="en-US" altLang="zh-CN" sz="2400" dirty="0"/>
              <a:t>PTQ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tricks</a:t>
            </a:r>
            <a:r>
              <a:rPr kumimoji="1" lang="zh-CN" altLang="en-US" sz="2400" dirty="0"/>
              <a:t>：如</a:t>
            </a:r>
            <a:r>
              <a:rPr kumimoji="1" lang="en-US" altLang="zh-CN" sz="2400" dirty="0" err="1"/>
              <a:t>QuaRoT</a:t>
            </a:r>
            <a:r>
              <a:rPr kumimoji="1" lang="en-US" altLang="zh-CN" sz="2400" dirty="0"/>
              <a:t> (https://</a:t>
            </a:r>
            <a:r>
              <a:rPr kumimoji="1" lang="en-US" altLang="zh-CN" sz="2400" dirty="0" err="1"/>
              <a:t>github.com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spcl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QuaRot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9047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E477E-F29D-E3D2-458B-1531108AE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A930E-2C50-2770-390A-2BCFDF2F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Future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work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FA6A2-29AB-122F-9156-430AD76F3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6112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使用一些</a:t>
            </a:r>
            <a:r>
              <a:rPr kumimoji="1" lang="en-US" altLang="zh-CN" sz="2400" dirty="0"/>
              <a:t>PTQ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tricks</a:t>
            </a:r>
            <a:r>
              <a:rPr kumimoji="1" lang="zh-CN" altLang="en-US" sz="2400" dirty="0"/>
              <a:t>：如</a:t>
            </a:r>
            <a:r>
              <a:rPr kumimoji="1" lang="en-US" altLang="zh-CN" sz="2400" dirty="0" err="1"/>
              <a:t>QuaRoT</a:t>
            </a:r>
            <a:r>
              <a:rPr kumimoji="1" lang="en-US" altLang="zh-CN" sz="2400" dirty="0"/>
              <a:t> (https://</a:t>
            </a:r>
            <a:r>
              <a:rPr kumimoji="1" lang="en-US" altLang="zh-CN" sz="2400" dirty="0" err="1"/>
              <a:t>github.com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spcl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QuaRot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  <a:p>
            <a:endParaRPr kumimoji="1" lang="zh-CN" altLang="en-US" sz="2400" dirty="0"/>
          </a:p>
        </p:txBody>
      </p:sp>
      <p:pic>
        <p:nvPicPr>
          <p:cNvPr id="5" name="图片 4" descr="图示, 示意图&#10;&#10;AI 生成的内容可能不正确。">
            <a:extLst>
              <a:ext uri="{FF2B5EF4-FFF2-40B4-BE49-F238E27FC236}">
                <a16:creationId xmlns:a16="http://schemas.microsoft.com/office/drawing/2014/main" id="{7208FB34-39AA-8E74-D7C1-E2B59FCC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529680"/>
            <a:ext cx="6095999" cy="22653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7E8223-CEAE-00B9-CF30-94DF7680783D}"/>
              </a:ext>
            </a:extLst>
          </p:cNvPr>
          <p:cNvSpPr txBox="1"/>
          <p:nvPr/>
        </p:nvSpPr>
        <p:spPr>
          <a:xfrm>
            <a:off x="8358910" y="4895841"/>
            <a:ext cx="152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with </a:t>
            </a:r>
            <a:r>
              <a:rPr kumimoji="1" lang="en-US" altLang="zh-CN" dirty="0" err="1"/>
              <a:t>QuaRoT</a:t>
            </a:r>
            <a:endParaRPr kumimoji="1" lang="zh-CN" altLang="en-US" dirty="0"/>
          </a:p>
        </p:txBody>
      </p:sp>
      <p:pic>
        <p:nvPicPr>
          <p:cNvPr id="8" name="图片 7" descr="图示, 示意图&#10;&#10;AI 生成的内容可能不正确。">
            <a:extLst>
              <a:ext uri="{FF2B5EF4-FFF2-40B4-BE49-F238E27FC236}">
                <a16:creationId xmlns:a16="http://schemas.microsoft.com/office/drawing/2014/main" id="{57255AF5-C758-B964-ACAB-37ED8FDF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73" y="2728168"/>
            <a:ext cx="5419437" cy="22837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CBEF069-08B6-2CBE-1E69-7696B9212127}"/>
              </a:ext>
            </a:extLst>
          </p:cNvPr>
          <p:cNvSpPr txBox="1"/>
          <p:nvPr/>
        </p:nvSpPr>
        <p:spPr>
          <a:xfrm>
            <a:off x="1798763" y="4947177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LLaMa</a:t>
            </a:r>
            <a:r>
              <a:rPr kumimoji="1" lang="en-US" altLang="zh-CN" dirty="0"/>
              <a:t>-style FFN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257CAC-7261-348F-BDF9-47D665E515FE}"/>
                  </a:ext>
                </a:extLst>
              </p:cNvPr>
              <p:cNvSpPr txBox="1"/>
              <p:nvPr/>
            </p:nvSpPr>
            <p:spPr>
              <a:xfrm>
                <a:off x="6370737" y="5634037"/>
                <a:ext cx="3976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b="0" i="1" dirty="0" smtClean="0">
                          <a:latin typeface="Cambria Math" panose="02040503050406030204" pitchFamily="18" charset="0"/>
                        </a:rPr>
                        <m:t>𝑅𝑀𝑆𝑁𝑜𝑟𝑚</m:t>
                      </m:r>
                      <m:r>
                        <a:rPr lang="en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" altLang="zh-CN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" altLang="zh-CN" b="0" i="1" dirty="0" err="1" smtClean="0">
                          <a:latin typeface="Cambria Math" panose="02040503050406030204" pitchFamily="18" charset="0"/>
                        </a:rPr>
                        <m:t>𝑅𝑀𝑆𝑁𝑜𝑟𝑚</m:t>
                      </m:r>
                      <m:r>
                        <a:rPr lang="en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" altLang="zh-CN" b="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" altLang="zh-CN" b="0" i="1" dirty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" altLang="zh-CN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257CAC-7261-348F-BDF9-47D665E51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737" y="5634037"/>
                <a:ext cx="397634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5E102B6-E577-BA78-14B3-B2502482CB13}"/>
              </a:ext>
            </a:extLst>
          </p:cNvPr>
          <p:cNvCxnSpPr>
            <a:cxnSpLocks/>
          </p:cNvCxnSpPr>
          <p:nvPr/>
        </p:nvCxnSpPr>
        <p:spPr>
          <a:xfrm>
            <a:off x="7195127" y="4248727"/>
            <a:ext cx="0" cy="1385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99BC16E-6801-6DDE-4A42-6FD32705D0A3}"/>
              </a:ext>
            </a:extLst>
          </p:cNvPr>
          <p:cNvCxnSpPr/>
          <p:nvPr/>
        </p:nvCxnSpPr>
        <p:spPr>
          <a:xfrm>
            <a:off x="5615710" y="3870036"/>
            <a:ext cx="4802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75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272F-9C13-86A3-02CF-336807376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FBCB492D-B672-1FD8-4087-9E1C01D4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57" y="3013765"/>
            <a:ext cx="7772400" cy="11370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811A3AF-0691-B6FE-AEB8-84C45229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Future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work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DCAED9-5A48-6D51-00B6-4AEA12B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6112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使用一些</a:t>
            </a:r>
            <a:r>
              <a:rPr kumimoji="1" lang="en-US" altLang="zh-CN" sz="2400" dirty="0"/>
              <a:t>PTQ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tricks</a:t>
            </a:r>
            <a:r>
              <a:rPr kumimoji="1" lang="zh-CN" altLang="en-US" sz="2400" dirty="0"/>
              <a:t>：如</a:t>
            </a:r>
            <a:r>
              <a:rPr kumimoji="1" lang="en-US" altLang="zh-CN" sz="2400" dirty="0" err="1"/>
              <a:t>QuaRoT</a:t>
            </a:r>
            <a:r>
              <a:rPr kumimoji="1" lang="en-US" altLang="zh-CN" sz="2400" dirty="0"/>
              <a:t> (https://</a:t>
            </a:r>
            <a:r>
              <a:rPr kumimoji="1" lang="en-US" altLang="zh-CN" sz="2400" dirty="0" err="1"/>
              <a:t>github.com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spcl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QuaRot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4EE57B-3C71-614C-2B3D-360479E614B3}"/>
              </a:ext>
            </a:extLst>
          </p:cNvPr>
          <p:cNvSpPr txBox="1"/>
          <p:nvPr/>
        </p:nvSpPr>
        <p:spPr>
          <a:xfrm>
            <a:off x="2272145" y="26071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BF40F3-BE7F-3E8C-33C5-D1DDB14DE77E}"/>
                  </a:ext>
                </a:extLst>
              </p:cNvPr>
              <p:cNvSpPr txBox="1"/>
              <p:nvPr/>
            </p:nvSpPr>
            <p:spPr>
              <a:xfrm>
                <a:off x="1909618" y="2305491"/>
                <a:ext cx="6717145" cy="500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𝐿𝑎𝑦𝑒𝑟𝑁𝑜𝑟𝑚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" altLang="zh-CN" b="0" i="1" dirty="0" smtClean="0">
                        <a:latin typeface="Cambria Math" panose="02040503050406030204" pitchFamily="18" charset="0"/>
                      </a:rPr>
                      <m:t>𝑅𝑀𝑆𝑁𝑜𝑟𝑚</m:t>
                    </m:r>
                    <m:d>
                      <m:dPr>
                        <m:ctrlPr>
                          <a:rPr lang="en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ra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BF40F3-BE7F-3E8C-33C5-D1DDB14DE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18" y="2305491"/>
                <a:ext cx="6717145" cy="500971"/>
              </a:xfrm>
              <a:prstGeom prst="rect">
                <a:avLst/>
              </a:prstGeom>
              <a:blipFill>
                <a:blip r:embed="rId3"/>
                <a:stretch>
                  <a:fillRect l="-189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6064F605-1080-A383-AC21-5C6B079810E0}"/>
              </a:ext>
            </a:extLst>
          </p:cNvPr>
          <p:cNvSpPr txBox="1"/>
          <p:nvPr/>
        </p:nvSpPr>
        <p:spPr>
          <a:xfrm>
            <a:off x="213019" y="314010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rwkv</a:t>
            </a:r>
            <a:r>
              <a:rPr kumimoji="1" lang="en-US" altLang="zh-CN" dirty="0"/>
              <a:t> v7 </a:t>
            </a:r>
            <a:r>
              <a:rPr kumimoji="1" lang="en-US" altLang="zh-CN" dirty="0" err="1"/>
              <a:t>ChannelMixing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B337FC3-D353-F262-2571-A5864C936D71}"/>
              </a:ext>
            </a:extLst>
          </p:cNvPr>
          <p:cNvSpPr txBox="1"/>
          <p:nvPr/>
        </p:nvSpPr>
        <p:spPr>
          <a:xfrm>
            <a:off x="198179" y="434532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with </a:t>
            </a:r>
            <a:r>
              <a:rPr kumimoji="1" lang="en-US" altLang="zh-CN" dirty="0" err="1"/>
              <a:t>QuaRot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0B63F6BA-BD6C-C200-8D59-472AC757895F}"/>
              </a:ext>
            </a:extLst>
          </p:cNvPr>
          <p:cNvCxnSpPr>
            <a:cxnSpLocks/>
          </p:cNvCxnSpPr>
          <p:nvPr/>
        </p:nvCxnSpPr>
        <p:spPr>
          <a:xfrm>
            <a:off x="4430332" y="3483427"/>
            <a:ext cx="2434107" cy="1527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E5E5B63-522E-78C1-DE0C-DA1457D28073}"/>
              </a:ext>
            </a:extLst>
          </p:cNvPr>
          <p:cNvCxnSpPr>
            <a:cxnSpLocks/>
          </p:cNvCxnSpPr>
          <p:nvPr/>
        </p:nvCxnSpPr>
        <p:spPr>
          <a:xfrm flipH="1">
            <a:off x="1584101" y="3421265"/>
            <a:ext cx="1880316" cy="1589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B0F6626A-DD9F-D8F7-9D35-60276AAE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21956"/>
            <a:ext cx="10537996" cy="8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8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805A4-29A2-03C8-F72A-89C24843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其他社区工作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97B8F-7A40-3038-7462-488A545A1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llama.cpp</a:t>
            </a:r>
            <a:r>
              <a:rPr kumimoji="1" lang="zh-CN" altLang="en-US" sz="2400" dirty="0"/>
              <a:t>：已支持</a:t>
            </a:r>
            <a:r>
              <a:rPr kumimoji="1" lang="en-US" altLang="zh-CN" sz="2400" dirty="0"/>
              <a:t>RWKV6</a:t>
            </a:r>
            <a:r>
              <a:rPr kumimoji="1" lang="zh-CN" altLang="en-US" sz="2400" dirty="0"/>
              <a:t>各种模型和</a:t>
            </a:r>
            <a:r>
              <a:rPr kumimoji="1" lang="en-US" altLang="zh-CN" sz="2400" dirty="0"/>
              <a:t>QRWKV6-32B</a:t>
            </a:r>
          </a:p>
          <a:p>
            <a:r>
              <a:rPr kumimoji="1" lang="en-US" altLang="zh-CN" sz="2400" dirty="0"/>
              <a:t>RWKV7</a:t>
            </a:r>
            <a:r>
              <a:rPr kumimoji="1" lang="zh-CN" altLang="en-US" sz="2400" dirty="0"/>
              <a:t>的支持正在</a:t>
            </a:r>
            <a:r>
              <a:rPr kumimoji="1" lang="en-US" altLang="zh-CN" sz="2400" dirty="0"/>
              <a:t>upstreaming</a:t>
            </a:r>
          </a:p>
          <a:p>
            <a:r>
              <a:rPr kumimoji="1" lang="en-US" altLang="zh-CN" sz="2400" dirty="0" err="1"/>
              <a:t>Ollama</a:t>
            </a:r>
            <a:r>
              <a:rPr kumimoji="1" lang="zh-CN" altLang="en-US" sz="2400" dirty="0"/>
              <a:t>：目前可下载体验</a:t>
            </a:r>
            <a:r>
              <a:rPr kumimoji="1" lang="en-US" altLang="zh-CN" sz="2400" dirty="0"/>
              <a:t>RWKV6</a:t>
            </a:r>
            <a:r>
              <a:rPr kumimoji="1" lang="zh-CN" altLang="en-US" sz="2400" dirty="0"/>
              <a:t>模型：</a:t>
            </a:r>
            <a:endParaRPr kumimoji="1" lang="en-US" altLang="zh-CN" sz="2400" dirty="0"/>
          </a:p>
          <a:p>
            <a:r>
              <a:rPr kumimoji="1" lang="en" altLang="zh-CN" sz="2400" i="1" dirty="0" err="1"/>
              <a:t>ollama</a:t>
            </a:r>
            <a:r>
              <a:rPr kumimoji="1" lang="en" altLang="zh-CN" sz="2400" i="1" dirty="0"/>
              <a:t> run </a:t>
            </a:r>
            <a:r>
              <a:rPr kumimoji="1" lang="en" altLang="zh-CN" sz="2400" i="1" dirty="0" err="1"/>
              <a:t>mollysama</a:t>
            </a:r>
            <a:r>
              <a:rPr kumimoji="1" lang="en" altLang="zh-CN" sz="2400" i="1" dirty="0"/>
              <a:t>/rwkv-6-world:</a:t>
            </a:r>
            <a:r>
              <a:rPr kumimoji="1" lang="en-US" altLang="zh-CN" sz="2400" i="1" dirty="0"/>
              <a:t>[1b6, </a:t>
            </a:r>
            <a:r>
              <a:rPr kumimoji="1" lang="en" altLang="zh-CN" sz="2400" i="1" dirty="0"/>
              <a:t>3b, 7b, 14b]</a:t>
            </a:r>
            <a:endParaRPr kumimoji="1"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87059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188E9-1750-8406-4F17-8C417486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867" y="2766218"/>
            <a:ext cx="10515600" cy="1325563"/>
          </a:xfrm>
        </p:spPr>
        <p:txBody>
          <a:bodyPr/>
          <a:lstStyle/>
          <a:p>
            <a:r>
              <a:rPr kumimoji="1" lang="en-US" altLang="zh-CN" b="1" dirty="0"/>
              <a:t>Thanks!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5830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B24B6-B0A8-121A-4A19-F238ACA4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LLM</a:t>
            </a:r>
            <a:r>
              <a:rPr kumimoji="1" lang="zh-CN" altLang="en-US" b="1" dirty="0"/>
              <a:t>的边缘部署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477CBC-F6FA-DC86-EBAC-0C60D44D0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为什么？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u="sng" dirty="0"/>
              <a:t>隐私保护；随时可用；降低成本；</a:t>
            </a:r>
            <a:r>
              <a:rPr kumimoji="1" lang="en-US" altLang="zh-CN" sz="2400" u="sng" dirty="0"/>
              <a:t>……</a:t>
            </a:r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sz="2400" dirty="0"/>
              <a:t>端侧设备</a:t>
            </a:r>
            <a:r>
              <a:rPr kumimoji="1" lang="en-US" altLang="zh-CN" sz="2400" dirty="0"/>
              <a:t>NPU</a:t>
            </a:r>
            <a:r>
              <a:rPr kumimoji="1" lang="zh-CN" altLang="en-US" sz="2400" dirty="0"/>
              <a:t>的好处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u="sng" dirty="0"/>
              <a:t>用低得多的功耗，提供在端侧设备上可观的算力</a:t>
            </a:r>
            <a:endParaRPr kumimoji="1" lang="en-US" altLang="zh-CN" sz="2400" u="sng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sz="2400" dirty="0"/>
              <a:t>有什么样的挑战？</a:t>
            </a:r>
            <a:r>
              <a:rPr kumimoji="1" lang="en-US" altLang="zh-CN" sz="2400" dirty="0"/>
              <a:t> </a:t>
            </a:r>
          </a:p>
          <a:p>
            <a:pPr marL="0" indent="0">
              <a:buNone/>
            </a:pPr>
            <a:r>
              <a:rPr kumimoji="1" lang="zh-CN" altLang="en-US" sz="2400" u="sng" dirty="0"/>
              <a:t>内存大小</a:t>
            </a:r>
            <a:r>
              <a:rPr kumimoji="1" lang="en-US" altLang="zh-CN" sz="2400" u="sng" dirty="0"/>
              <a:t>/</a:t>
            </a:r>
            <a:r>
              <a:rPr kumimoji="1" lang="zh-CN" altLang="en-US" sz="2400" u="sng" dirty="0"/>
              <a:t>带宽；算力受限；功耗敏感；</a:t>
            </a:r>
            <a:endParaRPr kumimoji="1" lang="en-US" altLang="zh-CN" sz="2400" u="sng" dirty="0"/>
          </a:p>
          <a:p>
            <a:pPr marL="0" indent="0">
              <a:buNone/>
            </a:pPr>
            <a:r>
              <a:rPr kumimoji="1" lang="zh-CN" altLang="en-US" sz="2400" u="sng" dirty="0"/>
              <a:t>需要针对不同硬件做适配，工作量</a:t>
            </a:r>
            <a:r>
              <a:rPr kumimoji="1" lang="en-US" altLang="zh-CN" sz="2400" u="sng" dirty="0"/>
              <a:t>++</a:t>
            </a:r>
            <a:r>
              <a:rPr kumimoji="1" lang="zh-CN" altLang="en-US" sz="2400" u="sng" dirty="0"/>
              <a:t>；</a:t>
            </a:r>
            <a:r>
              <a:rPr kumimoji="1" lang="en-US" altLang="zh-CN" sz="2400" u="sng" dirty="0"/>
              <a:t>……</a:t>
            </a:r>
          </a:p>
          <a:p>
            <a:pPr marL="0" indent="0">
              <a:buNone/>
            </a:pPr>
            <a:r>
              <a:rPr kumimoji="1" lang="zh-CN" altLang="en-US" sz="2400" strike="sngStrike" dirty="0"/>
              <a:t>每一次适配新硬件都是在和</a:t>
            </a:r>
            <a:r>
              <a:rPr kumimoji="1" lang="en-US" altLang="zh-CN" sz="2400" strike="sngStrike" dirty="0"/>
              <a:t>SDK</a:t>
            </a:r>
            <a:r>
              <a:rPr kumimoji="1" lang="zh-CN" altLang="en-US" sz="2400" strike="sngStrike" dirty="0"/>
              <a:t>斗智斗勇</a:t>
            </a:r>
            <a:endParaRPr kumimoji="1" lang="en-US" altLang="zh-CN" sz="2400" strike="sngStrike" dirty="0"/>
          </a:p>
        </p:txBody>
      </p:sp>
    </p:spTree>
    <p:extLst>
      <p:ext uri="{BB962C8B-B14F-4D97-AF65-F5344CB8AC3E}">
        <p14:creationId xmlns:p14="http://schemas.microsoft.com/office/powerpoint/2010/main" val="35899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B0D6A-AB7B-4D0A-313B-1C494AA09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C9B07-ADCD-2BE4-3427-5AAE257B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LLM</a:t>
            </a:r>
            <a:r>
              <a:rPr kumimoji="1" lang="zh-CN" altLang="en-US" b="1" dirty="0"/>
              <a:t>的边缘部署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RWKV</a:t>
            </a:r>
            <a:r>
              <a:rPr kumimoji="1" lang="zh-CN" altLang="en-US" b="1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5FE8C-F088-3BB2-A13C-94F9D27D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/>
          <a:lstStyle/>
          <a:p>
            <a:r>
              <a:rPr kumimoji="1" lang="zh-CN" altLang="en-US" dirty="0"/>
              <a:t>高效且稳定的推理速度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全</a:t>
            </a:r>
            <a:r>
              <a:rPr kumimoji="1" lang="en-US" altLang="zh-CN" dirty="0"/>
              <a:t>GEMV</a:t>
            </a:r>
            <a:r>
              <a:rPr kumimoji="1" lang="zh-CN" altLang="en-US" dirty="0"/>
              <a:t>，硬件友好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恒定且较小的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大小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能处理的上下文长度仅取决于模型能力，没有硬件上的限制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988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13DE5-0A31-80ED-9E5B-A0E83986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demos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72DF5-45BA-0ADA-32F9-7C85681C8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>
            <a:normAutofit/>
          </a:bodyPr>
          <a:lstStyle/>
          <a:p>
            <a:r>
              <a:rPr kumimoji="1" lang="en-US" altLang="zh-CN" sz="2400" dirty="0" err="1"/>
              <a:t>github.com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mollysophia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rwkv</a:t>
            </a:r>
            <a:r>
              <a:rPr kumimoji="1" lang="en-US" altLang="zh-CN" sz="2400" dirty="0"/>
              <a:t>-mobile</a:t>
            </a:r>
            <a:r>
              <a:rPr kumimoji="1" lang="zh-CN" altLang="en-US" sz="2400" dirty="0"/>
              <a:t>，并有</a:t>
            </a:r>
            <a:r>
              <a:rPr kumimoji="1" lang="en-US" altLang="zh-CN" sz="2400" dirty="0"/>
              <a:t>flutter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bindings</a:t>
            </a:r>
            <a:r>
              <a:rPr kumimoji="1" lang="zh-CN" altLang="en-US" sz="2400" dirty="0"/>
              <a:t>和相应的</a:t>
            </a:r>
            <a:r>
              <a:rPr kumimoji="1" lang="en-US" altLang="zh-CN" sz="2400" dirty="0"/>
              <a:t>example</a:t>
            </a:r>
            <a:r>
              <a:rPr kumimoji="1" lang="zh-CN" altLang="en-US" sz="2400" dirty="0"/>
              <a:t>代码（</a:t>
            </a:r>
            <a:r>
              <a:rPr kumimoji="1" lang="en-US" altLang="zh-CN" sz="2400" dirty="0" err="1"/>
              <a:t>github.com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mollysophia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rwkv_mobile_flutter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</p:txBody>
      </p:sp>
      <p:pic>
        <p:nvPicPr>
          <p:cNvPr id="5" name="图片 4" descr="电脑显示屏&#10;&#10;AI 生成的内容可能不正确。">
            <a:extLst>
              <a:ext uri="{FF2B5EF4-FFF2-40B4-BE49-F238E27FC236}">
                <a16:creationId xmlns:a16="http://schemas.microsoft.com/office/drawing/2014/main" id="{CC79D90D-C204-8DA4-6B0C-253AFFD7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00" t="19695" r="2396" b="25054"/>
          <a:stretch/>
        </p:blipFill>
        <p:spPr>
          <a:xfrm>
            <a:off x="615748" y="2675465"/>
            <a:ext cx="7926673" cy="3031068"/>
          </a:xfrm>
          <a:prstGeom prst="rect">
            <a:avLst/>
          </a:prstGeom>
        </p:spPr>
      </p:pic>
      <p:pic>
        <p:nvPicPr>
          <p:cNvPr id="7" name="图片 6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53C85F95-2B95-44B0-FB58-438DA8224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042" y="2085220"/>
            <a:ext cx="1853154" cy="41232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9B61A31-3FFF-065C-A7F0-F48886D8E5CB}"/>
              </a:ext>
            </a:extLst>
          </p:cNvPr>
          <p:cNvSpPr txBox="1"/>
          <p:nvPr/>
        </p:nvSpPr>
        <p:spPr>
          <a:xfrm>
            <a:off x="9049394" y="6233687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(App available soon)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93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D1613-7715-EB3A-2CA6-1C7D7904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demos</a:t>
            </a:r>
            <a:endParaRPr kumimoji="1" lang="zh-CN" altLang="en-US" b="1" dirty="0"/>
          </a:p>
        </p:txBody>
      </p:sp>
      <p:pic>
        <p:nvPicPr>
          <p:cNvPr id="11" name="图片 10" descr="表格&#10;&#10;AI 生成的内容可能不正确。">
            <a:extLst>
              <a:ext uri="{FF2B5EF4-FFF2-40B4-BE49-F238E27FC236}">
                <a16:creationId xmlns:a16="http://schemas.microsoft.com/office/drawing/2014/main" id="{F9730C0C-40DF-99D0-3067-5C8DE7E4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1" y="1690688"/>
            <a:ext cx="5592099" cy="3887590"/>
          </a:xfrm>
          <a:prstGeom prst="rect">
            <a:avLst/>
          </a:prstGeom>
        </p:spPr>
      </p:pic>
      <p:pic>
        <p:nvPicPr>
          <p:cNvPr id="13" name="图片 1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069971EF-1D23-1738-4DFA-687776B7A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19" y="1763283"/>
            <a:ext cx="5416708" cy="38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B8A2A-D8D1-E25C-D4D0-1CF34B74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4881C-DED3-73CA-5E68-5E587816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demos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10B9CA-DFFB-18E7-999C-ABE9D1FB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570133" cy="2339446"/>
          </a:xfrm>
        </p:spPr>
        <p:txBody>
          <a:bodyPr>
            <a:normAutofit/>
          </a:bodyPr>
          <a:lstStyle/>
          <a:p>
            <a:r>
              <a:rPr kumimoji="1" lang="en" altLang="zh-CN" sz="2400" dirty="0">
                <a:hlinkClick r:id="rId2"/>
              </a:rPr>
              <a:t>https://github.com/Jellyfish042/RWKV_Othello</a:t>
            </a:r>
            <a:r>
              <a:rPr kumimoji="1" lang="zh-CN" altLang="en-US" sz="2400" dirty="0"/>
              <a:t> 使用</a:t>
            </a:r>
            <a:r>
              <a:rPr kumimoji="1" lang="en-US" altLang="zh-CN" sz="2400" dirty="0"/>
              <a:t>rwkv-qualcomm</a:t>
            </a:r>
            <a:r>
              <a:rPr kumimoji="1" lang="zh-CN" altLang="en-US" sz="2400" dirty="0"/>
              <a:t>部署，在小米</a:t>
            </a:r>
            <a:r>
              <a:rPr kumimoji="1" lang="en-US" altLang="zh-CN" sz="2400" dirty="0"/>
              <a:t>14</a:t>
            </a:r>
            <a:r>
              <a:rPr kumimoji="1" lang="zh-CN" altLang="en-US" sz="2400" dirty="0"/>
              <a:t>上运行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从第一个</a:t>
            </a:r>
            <a:r>
              <a:rPr kumimoji="1" lang="en-US" altLang="zh-CN" sz="2400" dirty="0"/>
              <a:t>token</a:t>
            </a:r>
            <a:r>
              <a:rPr kumimoji="1" lang="zh-CN" altLang="en-US" sz="2400" dirty="0"/>
              <a:t>到最后</a:t>
            </a:r>
            <a:r>
              <a:rPr kumimoji="1" lang="en-US" altLang="zh-CN" sz="2400" dirty="0"/>
              <a:t>24k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token</a:t>
            </a:r>
            <a:r>
              <a:rPr kumimoji="1" lang="zh-CN" altLang="en-US" sz="2400" dirty="0"/>
              <a:t>解完数独，速度始终维持</a:t>
            </a:r>
            <a:r>
              <a:rPr kumimoji="1" lang="en-US" altLang="zh-CN" sz="2400" dirty="0"/>
              <a:t>970~1000tps</a:t>
            </a:r>
            <a:r>
              <a:rPr kumimoji="1" lang="zh-CN" altLang="en-US" sz="2400" dirty="0"/>
              <a:t>不减少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  <p:pic>
        <p:nvPicPr>
          <p:cNvPr id="5" name="图片 4" descr="桌子上放了游戏机&#10;&#10;AI 生成的内容可能不正确。">
            <a:extLst>
              <a:ext uri="{FF2B5EF4-FFF2-40B4-BE49-F238E27FC236}">
                <a16:creationId xmlns:a16="http://schemas.microsoft.com/office/drawing/2014/main" id="{CA78D18A-758C-ACE7-01FD-8EE444BE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544" b="12993"/>
          <a:stretch/>
        </p:blipFill>
        <p:spPr>
          <a:xfrm rot="5400000">
            <a:off x="6396926" y="1607954"/>
            <a:ext cx="6023963" cy="31834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35F04B-72E5-312D-AD4F-519095A0165E}"/>
              </a:ext>
            </a:extLst>
          </p:cNvPr>
          <p:cNvSpPr txBox="1"/>
          <p:nvPr/>
        </p:nvSpPr>
        <p:spPr>
          <a:xfrm>
            <a:off x="7586133" y="621166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/>
              <a:t>UI made by </a:t>
            </a:r>
            <a:r>
              <a:rPr kumimoji="1" lang="en-US" altLang="zh-CN" sz="1800" dirty="0" err="1"/>
              <a:t>github.com</a:t>
            </a:r>
            <a:r>
              <a:rPr kumimoji="1" lang="en-US" altLang="zh-CN" sz="1800" dirty="0"/>
              <a:t>/</a:t>
            </a:r>
            <a:r>
              <a:rPr kumimoji="1" lang="en-US" altLang="zh-CN" sz="1800" dirty="0" err="1"/>
              <a:t>HaloWang</a:t>
            </a:r>
            <a:endParaRPr kumimoji="1" lang="en-US" altLang="zh-CN" sz="18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53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6DC0B-18D4-CC21-F8EA-127659982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demos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F991AD-8162-DEB4-4CE4-5BDE7D5A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9604"/>
            <a:ext cx="4690241" cy="314302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rwkv-qualcomm</a:t>
            </a:r>
            <a:r>
              <a:rPr kumimoji="1" lang="zh-CN" altLang="en-US" dirty="0"/>
              <a:t>（开源），</a:t>
            </a:r>
            <a:r>
              <a:rPr kumimoji="1" lang="en-US" altLang="zh-CN" dirty="0"/>
              <a:t>rwkv-mtk</a:t>
            </a:r>
            <a:r>
              <a:rPr kumimoji="1" lang="zh-CN" altLang="en-US" dirty="0"/>
              <a:t>（暂未公开），实现低功耗高速音乐生成</a:t>
            </a:r>
            <a:endParaRPr kumimoji="1" lang="en-US" altLang="zh-CN" dirty="0"/>
          </a:p>
          <a:p>
            <a:r>
              <a:rPr kumimoji="1" lang="zh-CN" altLang="en-US" dirty="0"/>
              <a:t>发热显著降低（相比使用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推理）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 descr="文本, 信件&#10;&#10;AI 生成的内容可能不正确。">
            <a:extLst>
              <a:ext uri="{FF2B5EF4-FFF2-40B4-BE49-F238E27FC236}">
                <a16:creationId xmlns:a16="http://schemas.microsoft.com/office/drawing/2014/main" id="{DC3C709B-C4F1-96A0-C584-7342CDC49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4553248" cy="1041325"/>
          </a:xfrm>
          <a:prstGeom prst="rect">
            <a:avLst/>
          </a:prstGeom>
        </p:spPr>
      </p:pic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A6325587-B88B-12B1-B925-21D0C9C89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013" y="3653795"/>
            <a:ext cx="5737394" cy="2581827"/>
          </a:xfrm>
          <a:prstGeom prst="rect">
            <a:avLst/>
          </a:prstGeom>
        </p:spPr>
      </p:pic>
      <p:pic>
        <p:nvPicPr>
          <p:cNvPr id="8" name="Screenrecorder-2025-02-19-11-17-53-840_3D388509-F135-4FE1-9699-ED33D6FB99BB.mp4">
            <a:hlinkClick r:id="" action="ppaction://media"/>
            <a:extLst>
              <a:ext uri="{FF2B5EF4-FFF2-40B4-BE49-F238E27FC236}">
                <a16:creationId xmlns:a16="http://schemas.microsoft.com/office/drawing/2014/main" id="{9109B0AC-698A-0F94-7BA5-FF58CF34E9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50013" y="622378"/>
            <a:ext cx="5737394" cy="25788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3B690F-1657-B033-C568-730FF511DE00}"/>
              </a:ext>
            </a:extLst>
          </p:cNvPr>
          <p:cNvSpPr txBox="1"/>
          <p:nvPr/>
        </p:nvSpPr>
        <p:spPr>
          <a:xfrm>
            <a:off x="7203524" y="6232633"/>
            <a:ext cx="361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天玑</a:t>
            </a:r>
            <a:r>
              <a:rPr kumimoji="1" lang="en-US" altLang="zh-CN" sz="1400" dirty="0"/>
              <a:t>9300</a:t>
            </a:r>
            <a:r>
              <a:rPr kumimoji="1" lang="zh-CN" altLang="en-US" sz="1400" dirty="0"/>
              <a:t>使用</a:t>
            </a:r>
            <a:r>
              <a:rPr kumimoji="1" lang="en-US" altLang="zh-CN" sz="1400" dirty="0"/>
              <a:t>APU</a:t>
            </a:r>
            <a:r>
              <a:rPr kumimoji="1" lang="zh-CN" altLang="en-US" sz="1400" dirty="0"/>
              <a:t>运行</a:t>
            </a:r>
            <a:r>
              <a:rPr kumimoji="1" lang="en-US" altLang="zh-CN" sz="1400" dirty="0"/>
              <a:t>RWKV</a:t>
            </a:r>
            <a:r>
              <a:rPr kumimoji="1" lang="zh-CN" altLang="en-US" sz="1400" dirty="0"/>
              <a:t>作曲家的截图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DAC674-9A61-0A01-09B0-DD2EDD0486D7}"/>
              </a:ext>
            </a:extLst>
          </p:cNvPr>
          <p:cNvSpPr txBox="1"/>
          <p:nvPr/>
        </p:nvSpPr>
        <p:spPr>
          <a:xfrm>
            <a:off x="7064864" y="3199723"/>
            <a:ext cx="3507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小米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NPU</a:t>
            </a:r>
            <a:r>
              <a:rPr kumimoji="1" lang="zh-CN" altLang="en-US" sz="1400" dirty="0"/>
              <a:t>运行</a:t>
            </a:r>
            <a:r>
              <a:rPr kumimoji="1" lang="en-US" altLang="zh-CN" sz="1400" dirty="0"/>
              <a:t>RWKV7</a:t>
            </a:r>
            <a:r>
              <a:rPr kumimoji="1" lang="zh-CN" altLang="en-US" sz="1400" dirty="0"/>
              <a:t>音乐模型演示视频</a:t>
            </a:r>
          </a:p>
        </p:txBody>
      </p:sp>
    </p:spTree>
    <p:extLst>
      <p:ext uri="{BB962C8B-B14F-4D97-AF65-F5344CB8AC3E}">
        <p14:creationId xmlns:p14="http://schemas.microsoft.com/office/powerpoint/2010/main" val="206187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06324-1F7D-C714-FC91-A0CF57C8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高通</a:t>
            </a:r>
            <a:r>
              <a:rPr kumimoji="1" lang="en-US" altLang="zh-CN" b="1" dirty="0"/>
              <a:t>QNN</a:t>
            </a:r>
            <a:r>
              <a:rPr kumimoji="1" lang="zh-CN" altLang="en-US" b="1" dirty="0"/>
              <a:t>与</a:t>
            </a:r>
            <a:r>
              <a:rPr kumimoji="1" lang="en-US" altLang="zh-CN" b="1" dirty="0"/>
              <a:t>Hexagon NPU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47F47-B483-19A2-EF8E-EE6D5A6A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5695462" cy="4882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CN" sz="2000" dirty="0"/>
              <a:t>Qualcomm® AI Engine Direct SDK</a:t>
            </a:r>
            <a:r>
              <a:rPr kumimoji="1" lang="zh-CN" altLang="en-US" sz="2000" dirty="0"/>
              <a:t>：</a:t>
            </a:r>
            <a:endParaRPr kumimoji="1" lang="en" altLang="zh-CN" sz="2000" dirty="0"/>
          </a:p>
          <a:p>
            <a:r>
              <a:rPr kumimoji="1" lang="zh-CN" altLang="en" sz="2000" dirty="0"/>
              <a:t>高通</a:t>
            </a:r>
            <a:r>
              <a:rPr kumimoji="1" lang="zh-CN" altLang="en-US" sz="2000" dirty="0"/>
              <a:t>平台</a:t>
            </a:r>
            <a:r>
              <a:rPr kumimoji="1" lang="en-US" altLang="zh-CN" sz="2000" dirty="0"/>
              <a:t>AI</a:t>
            </a:r>
            <a:r>
              <a:rPr kumimoji="1" lang="zh-CN" altLang="en-US" sz="2000" dirty="0"/>
              <a:t>模型转换、量化、部署工具包</a:t>
            </a:r>
            <a:endParaRPr kumimoji="1" lang="en-US" altLang="zh-CN" sz="2000" dirty="0"/>
          </a:p>
          <a:p>
            <a:r>
              <a:rPr kumimoji="1" lang="zh-CN" altLang="en-US" sz="2000" dirty="0"/>
              <a:t>提供了完善的软件支持</a:t>
            </a:r>
            <a:endParaRPr kumimoji="1" lang="en-US" altLang="zh-CN" sz="2000" dirty="0"/>
          </a:p>
          <a:p>
            <a:r>
              <a:rPr kumimoji="1" lang="zh-CN" altLang="en-US" sz="2000" dirty="0"/>
              <a:t>可以较为方便地实现用户自定义算子</a:t>
            </a:r>
            <a:endParaRPr kumimoji="1" lang="en-US" altLang="zh-CN" sz="2000" dirty="0"/>
          </a:p>
          <a:p>
            <a:r>
              <a:rPr kumimoji="1" lang="zh-CN" altLang="en-US" sz="2000" dirty="0"/>
              <a:t>流程：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.</a:t>
            </a:r>
            <a:r>
              <a:rPr kumimoji="1" lang="en-US" altLang="zh-CN" sz="2000" dirty="0" err="1"/>
              <a:t>onnx</a:t>
            </a:r>
            <a:r>
              <a:rPr kumimoji="1" lang="en-US" altLang="zh-CN" sz="2000" dirty="0"/>
              <a:t>/.pt →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QNN IR (TVM based)</a:t>
            </a:r>
          </a:p>
          <a:p>
            <a:pPr marL="0" indent="0">
              <a:buNone/>
            </a:pPr>
            <a:r>
              <a:rPr kumimoji="1" lang="zh-CN" altLang="en-US" sz="2000" dirty="0"/>
              <a:t>    </a:t>
            </a:r>
            <a:r>
              <a:rPr kumimoji="1" lang="en-US" altLang="zh-CN" sz="2000" dirty="0"/>
              <a:t>→ </a:t>
            </a:r>
            <a:r>
              <a:rPr kumimoji="1" lang="en-US" altLang="zh-CN" sz="2000" dirty="0" err="1"/>
              <a:t>model.so</a:t>
            </a:r>
            <a:r>
              <a:rPr kumimoji="1" lang="en-US" altLang="zh-CN" sz="2000" dirty="0"/>
              <a:t> (platform independent)</a:t>
            </a:r>
          </a:p>
          <a:p>
            <a:pPr marL="0" indent="0">
              <a:buNone/>
            </a:pPr>
            <a:r>
              <a:rPr kumimoji="1" lang="zh-CN" altLang="en-US" sz="2000" dirty="0"/>
              <a:t>    </a:t>
            </a:r>
            <a:r>
              <a:rPr kumimoji="1" lang="en-US" altLang="zh-CN" sz="2000" dirty="0"/>
              <a:t>→ </a:t>
            </a:r>
            <a:r>
              <a:rPr kumimoji="1" lang="en-US" altLang="zh-CN" sz="2000" dirty="0" err="1"/>
              <a:t>model.bin</a:t>
            </a:r>
            <a:r>
              <a:rPr kumimoji="1" lang="en-US" altLang="zh-CN" sz="2000" dirty="0"/>
              <a:t> (dsp context cache</a:t>
            </a:r>
            <a:r>
              <a:rPr kumimoji="1" lang="zh-CN" altLang="en-US" sz="2000" dirty="0"/>
              <a:t>，可以直接加载，省去</a:t>
            </a:r>
            <a:r>
              <a:rPr kumimoji="1" lang="en-US" altLang="zh-CN" sz="2000" dirty="0"/>
              <a:t>graph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prepare</a:t>
            </a:r>
            <a:r>
              <a:rPr kumimoji="1" lang="zh-CN" altLang="en-US" sz="2000" dirty="0"/>
              <a:t>的耗时</a:t>
            </a:r>
            <a:r>
              <a:rPr kumimoji="1" lang="en-US" altLang="zh-CN" sz="2000" dirty="0"/>
              <a:t>)</a:t>
            </a:r>
          </a:p>
          <a:p>
            <a:pPr marL="0" indent="0">
              <a:buNone/>
            </a:pPr>
            <a:r>
              <a:rPr kumimoji="1" lang="en-US" altLang="zh-CN" sz="2000" dirty="0"/>
              <a:t>QNN </a:t>
            </a:r>
            <a:r>
              <a:rPr kumimoji="1" lang="zh-CN" altLang="en-US" sz="2000" dirty="0"/>
              <a:t>支持的数据格式</a:t>
            </a:r>
            <a:r>
              <a:rPr kumimoji="1" lang="en-US" altLang="zh-CN" sz="2000" dirty="0"/>
              <a:t>:</a:t>
            </a:r>
          </a:p>
          <a:p>
            <a:r>
              <a:rPr kumimoji="1" lang="en-US" altLang="zh-CN" sz="2000" dirty="0"/>
              <a:t>fp16 weights + fp16 activations</a:t>
            </a:r>
          </a:p>
          <a:p>
            <a:r>
              <a:rPr kumimoji="1" lang="en-US" altLang="zh-CN" sz="2000" dirty="0"/>
              <a:t>int4/int8/int16 weights + int8/int16 activations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FB50A3-93D6-C1C5-B6F8-DCBD8C1BF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94" y="1402593"/>
            <a:ext cx="6762298" cy="50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7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1648</Words>
  <Application>Microsoft Macintosh PowerPoint</Application>
  <PresentationFormat>宽屏</PresentationFormat>
  <Paragraphs>206</Paragraphs>
  <Slides>26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Arial</vt:lpstr>
      <vt:lpstr>Cambria Math</vt:lpstr>
      <vt:lpstr>Ubuntu</vt:lpstr>
      <vt:lpstr>Office 主题​​</vt:lpstr>
      <vt:lpstr>RWKV在高通和联发科等芯片的推理优化</vt:lpstr>
      <vt:lpstr>whoami</vt:lpstr>
      <vt:lpstr>LLM的边缘部署</vt:lpstr>
      <vt:lpstr>LLM的边缘部署 - RWKV的优势</vt:lpstr>
      <vt:lpstr>demos</vt:lpstr>
      <vt:lpstr>demos</vt:lpstr>
      <vt:lpstr>demos</vt:lpstr>
      <vt:lpstr>demos</vt:lpstr>
      <vt:lpstr>高通QNN与Hexagon NPU</vt:lpstr>
      <vt:lpstr>PowerPoint 演示文稿</vt:lpstr>
      <vt:lpstr>Hexagon NPU - HMX</vt:lpstr>
      <vt:lpstr>Hexagon NPU - HVX</vt:lpstr>
      <vt:lpstr>Hexagon NPU - HVX</vt:lpstr>
      <vt:lpstr>Hexagon NPU - CustomOP</vt:lpstr>
      <vt:lpstr>Hexagon NPU - Weight sharing</vt:lpstr>
      <vt:lpstr>Hexagon NPU - Weight sharing</vt:lpstr>
      <vt:lpstr>Hexagon NPU - Shared IO Buffer</vt:lpstr>
      <vt:lpstr>Hexagon NPU - Shared IO Buffer</vt:lpstr>
      <vt:lpstr>量化</vt:lpstr>
      <vt:lpstr>量化</vt:lpstr>
      <vt:lpstr>量化 - 挑战（以及future work）</vt:lpstr>
      <vt:lpstr>Future work</vt:lpstr>
      <vt:lpstr>Future work</vt:lpstr>
      <vt:lpstr>Future work</vt:lpstr>
      <vt:lpstr>其他社区工作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molly</dc:creator>
  <cp:lastModifiedBy>molly</cp:lastModifiedBy>
  <cp:revision>27</cp:revision>
  <dcterms:created xsi:type="dcterms:W3CDTF">2025-02-17T13:07:36Z</dcterms:created>
  <dcterms:modified xsi:type="dcterms:W3CDTF">2025-02-19T06:41:42Z</dcterms:modified>
</cp:coreProperties>
</file>